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nton" panose="020B0604020202020204" charset="0"/>
      <p:regular r:id="rId18"/>
    </p:embeddedFont>
    <p:embeddedFont>
      <p:font typeface="Calibri" panose="020F0502020204030204" pitchFamily="34" charset="0"/>
      <p:regular r:id="rId19"/>
      <p:bold r:id="rId20"/>
      <p:italic r:id="rId21"/>
      <p:boldItalic r:id="rId22"/>
    </p:embeddedFont>
    <p:embeddedFont>
      <p:font typeface="Canva Sans" panose="020B0604020202020204" charset="0"/>
      <p:regular r:id="rId23"/>
    </p:embeddedFont>
    <p:embeddedFont>
      <p:font typeface="Canva Sans Bold" panose="020B0604020202020204" charset="0"/>
      <p:regular r:id="rId24"/>
    </p:embeddedFont>
    <p:embeddedFont>
      <p:font typeface="Cooper BT Bold" panose="020B0604020202020204" charset="0"/>
      <p:regular r:id="rId25"/>
    </p:embeddedFont>
    <p:embeddedFont>
      <p:font typeface="Cooper BT Light" panose="020B0604020202020204" charset="0"/>
      <p:regular r:id="rId26"/>
    </p:embeddedFont>
    <p:embeddedFont>
      <p:font typeface="DM Serif Display" panose="020B0604020202020204" charset="0"/>
      <p:regular r:id="rId27"/>
    </p:embeddedFont>
    <p:embeddedFont>
      <p:font typeface="Nunito" panose="020B0604020202020204" charset="0"/>
      <p:regular r:id="rId28"/>
    </p:embeddedFont>
    <p:embeddedFont>
      <p:font typeface="Nunito Bold" panose="020B0604020202020204" charset="0"/>
      <p:regular r:id="rId29"/>
    </p:embeddedFont>
    <p:embeddedFont>
      <p:font typeface="Roboto" panose="020B0604020202020204" charset="0"/>
      <p:regular r:id="rId30"/>
    </p:embeddedFont>
    <p:embeddedFont>
      <p:font typeface="Roboto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svg>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4252707" y="1188438"/>
            <a:ext cx="9782585" cy="8229600"/>
          </a:xfrm>
          <a:custGeom>
            <a:avLst/>
            <a:gdLst/>
            <a:ahLst/>
            <a:cxnLst/>
            <a:rect l="l" t="t" r="r" b="b"/>
            <a:pathLst>
              <a:path w="9782585" h="8229600">
                <a:moveTo>
                  <a:pt x="0" y="0"/>
                </a:moveTo>
                <a:lnTo>
                  <a:pt x="9782586" y="0"/>
                </a:lnTo>
                <a:lnTo>
                  <a:pt x="9782586" y="8229600"/>
                </a:lnTo>
                <a:lnTo>
                  <a:pt x="0" y="8229600"/>
                </a:lnTo>
                <a:lnTo>
                  <a:pt x="0" y="0"/>
                </a:lnTo>
                <a:close/>
              </a:path>
            </a:pathLst>
          </a:custGeom>
          <a:blipFill>
            <a:blip r:embed="rId2"/>
            <a:stretch>
              <a:fillRect/>
            </a:stretch>
          </a:blipFill>
        </p:spPr>
      </p:sp>
      <p:sp>
        <p:nvSpPr>
          <p:cNvPr id="3" name="TextBox 3"/>
          <p:cNvSpPr txBox="1"/>
          <p:nvPr/>
        </p:nvSpPr>
        <p:spPr>
          <a:xfrm>
            <a:off x="1028700" y="2291505"/>
            <a:ext cx="15162508" cy="1589352"/>
          </a:xfrm>
          <a:prstGeom prst="rect">
            <a:avLst/>
          </a:prstGeom>
        </p:spPr>
        <p:txBody>
          <a:bodyPr lIns="0" tIns="0" rIns="0" bIns="0" rtlCol="0" anchor="t">
            <a:spAutoFit/>
          </a:bodyPr>
          <a:lstStyle/>
          <a:p>
            <a:pPr algn="ctr">
              <a:lnSpc>
                <a:spcPts val="12119"/>
              </a:lnSpc>
            </a:pPr>
            <a:r>
              <a:rPr lang="en-US" sz="11653">
                <a:solidFill>
                  <a:srgbClr val="FFFFFF"/>
                </a:solidFill>
                <a:latin typeface="DM Serif Display"/>
                <a:ea typeface="DM Serif Display"/>
                <a:cs typeface="DM Serif Display"/>
                <a:sym typeface="DM Serif Display"/>
              </a:rPr>
              <a:t>AI Generated  PicStory</a:t>
            </a:r>
          </a:p>
        </p:txBody>
      </p:sp>
      <p:sp>
        <p:nvSpPr>
          <p:cNvPr id="4" name="TextBox 4"/>
          <p:cNvSpPr txBox="1"/>
          <p:nvPr/>
        </p:nvSpPr>
        <p:spPr>
          <a:xfrm>
            <a:off x="697474" y="5293713"/>
            <a:ext cx="11741661" cy="1301115"/>
          </a:xfrm>
          <a:prstGeom prst="rect">
            <a:avLst/>
          </a:prstGeom>
        </p:spPr>
        <p:txBody>
          <a:bodyPr lIns="0" tIns="0" rIns="0" bIns="0" rtlCol="0" anchor="t">
            <a:spAutoFit/>
          </a:bodyPr>
          <a:lstStyle/>
          <a:p>
            <a:pPr algn="ctr">
              <a:lnSpc>
                <a:spcPts val="5040"/>
              </a:lnSpc>
              <a:spcBef>
                <a:spcPct val="0"/>
              </a:spcBef>
            </a:pPr>
            <a:r>
              <a:rPr lang="en-US" sz="4200" b="1">
                <a:solidFill>
                  <a:srgbClr val="FEF8EA"/>
                </a:solidFill>
                <a:latin typeface="Cooper BT Bold"/>
                <a:ea typeface="Cooper BT Bold"/>
                <a:cs typeface="Cooper BT Bold"/>
                <a:sym typeface="Cooper BT Bold"/>
              </a:rPr>
              <a:t>“Transform Your Memories into Captivating Visual Stories – Instantly &amp; Effortlessly!”</a:t>
            </a:r>
          </a:p>
        </p:txBody>
      </p:sp>
      <p:sp>
        <p:nvSpPr>
          <p:cNvPr id="5" name="Freeform 5"/>
          <p:cNvSpPr/>
          <p:nvPr/>
        </p:nvSpPr>
        <p:spPr>
          <a:xfrm rot="-10118069">
            <a:off x="13165594" y="4556454"/>
            <a:ext cx="4916558" cy="5485004"/>
          </a:xfrm>
          <a:custGeom>
            <a:avLst/>
            <a:gdLst/>
            <a:ahLst/>
            <a:cxnLst/>
            <a:rect l="l" t="t" r="r" b="b"/>
            <a:pathLst>
              <a:path w="4916558" h="5485004">
                <a:moveTo>
                  <a:pt x="0" y="0"/>
                </a:moveTo>
                <a:lnTo>
                  <a:pt x="4916558" y="0"/>
                </a:lnTo>
                <a:lnTo>
                  <a:pt x="4916558" y="5485004"/>
                </a:lnTo>
                <a:lnTo>
                  <a:pt x="0" y="5485004"/>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11" name="Group 11"/>
          <p:cNvGrpSpPr>
            <a:grpSpLocks noChangeAspect="1"/>
          </p:cNvGrpSpPr>
          <p:nvPr/>
        </p:nvGrpSpPr>
        <p:grpSpPr>
          <a:xfrm rot="903904">
            <a:off x="13418538" y="4384099"/>
            <a:ext cx="4410671" cy="5123921"/>
            <a:chOff x="0" y="0"/>
            <a:chExt cx="5466080" cy="6350000"/>
          </a:xfrm>
        </p:grpSpPr>
        <p:sp>
          <p:nvSpPr>
            <p:cNvPr id="12" name="Freeform 12"/>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3" name="Freeform 13"/>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8338" r="-28338"/>
              </a:stretch>
            </a:blipFill>
          </p:spPr>
        </p:sp>
        <p:sp>
          <p:nvSpPr>
            <p:cNvPr id="14" name="Freeform 14"/>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5" name="Freeform 15"/>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id="16" name="Freeform 16"/>
          <p:cNvSpPr/>
          <p:nvPr/>
        </p:nvSpPr>
        <p:spPr>
          <a:xfrm rot="-1273654">
            <a:off x="15999091" y="9236051"/>
            <a:ext cx="1718826" cy="461609"/>
          </a:xfrm>
          <a:custGeom>
            <a:avLst/>
            <a:gdLst/>
            <a:ahLst/>
            <a:cxnLst/>
            <a:rect l="l" t="t" r="r" b="b"/>
            <a:pathLst>
              <a:path w="1718826" h="461609">
                <a:moveTo>
                  <a:pt x="0" y="0"/>
                </a:moveTo>
                <a:lnTo>
                  <a:pt x="1718826" y="0"/>
                </a:lnTo>
                <a:lnTo>
                  <a:pt x="1718826" y="461609"/>
                </a:lnTo>
                <a:lnTo>
                  <a:pt x="0" y="4616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64696" y="-8861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3" name="Freeform 3"/>
          <p:cNvSpPr/>
          <p:nvPr/>
        </p:nvSpPr>
        <p:spPr>
          <a:xfrm>
            <a:off x="15834296" y="7618055"/>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4" name="TextBox 4"/>
          <p:cNvSpPr txBox="1"/>
          <p:nvPr/>
        </p:nvSpPr>
        <p:spPr>
          <a:xfrm>
            <a:off x="6094121" y="290193"/>
            <a:ext cx="5253633" cy="769622"/>
          </a:xfrm>
          <a:prstGeom prst="rect">
            <a:avLst/>
          </a:prstGeom>
        </p:spPr>
        <p:txBody>
          <a:bodyPr lIns="0" tIns="0" rIns="0" bIns="0" rtlCol="0" anchor="t">
            <a:spAutoFit/>
          </a:bodyPr>
          <a:lstStyle/>
          <a:p>
            <a:pPr algn="ctr">
              <a:lnSpc>
                <a:spcPts val="6299"/>
              </a:lnSpc>
              <a:spcBef>
                <a:spcPct val="0"/>
              </a:spcBef>
            </a:pPr>
            <a:r>
              <a:rPr lang="en-US" sz="4499" b="1">
                <a:solidFill>
                  <a:srgbClr val="FFFFFF"/>
                </a:solidFill>
                <a:latin typeface="Cooper BT Bold"/>
                <a:ea typeface="Cooper BT Bold"/>
                <a:cs typeface="Cooper BT Bold"/>
                <a:sym typeface="Cooper BT Bold"/>
              </a:rPr>
              <a:t>5-Step Framework</a:t>
            </a:r>
          </a:p>
        </p:txBody>
      </p:sp>
      <p:sp>
        <p:nvSpPr>
          <p:cNvPr id="5" name="TextBox 5"/>
          <p:cNvSpPr txBox="1"/>
          <p:nvPr/>
        </p:nvSpPr>
        <p:spPr>
          <a:xfrm>
            <a:off x="1808546" y="1300521"/>
            <a:ext cx="15093970" cy="8576311"/>
          </a:xfrm>
          <a:prstGeom prst="rect">
            <a:avLst/>
          </a:prstGeom>
        </p:spPr>
        <p:txBody>
          <a:bodyPr lIns="0" tIns="0" rIns="0" bIns="0" rtlCol="0" anchor="t">
            <a:spAutoFit/>
          </a:bodyPr>
          <a:lstStyle/>
          <a:p>
            <a:pPr marL="604515" lvl="1" indent="-302257" algn="just">
              <a:lnSpc>
                <a:spcPts val="4703"/>
              </a:lnSpc>
              <a:buAutoNum type="arabicPeriod"/>
            </a:pPr>
            <a:r>
              <a:rPr lang="en-US" sz="2799" b="1" u="sng" spc="221">
                <a:solidFill>
                  <a:srgbClr val="FFFFFF"/>
                </a:solidFill>
                <a:latin typeface="Roboto Bold"/>
                <a:ea typeface="Roboto Bold"/>
                <a:cs typeface="Roboto Bold"/>
                <a:sym typeface="Roboto Bold"/>
              </a:rPr>
              <a:t>Task </a:t>
            </a:r>
            <a:r>
              <a:rPr lang="en-US" sz="2799" spc="221">
                <a:solidFill>
                  <a:srgbClr val="FFFFFF"/>
                </a:solidFill>
                <a:latin typeface="Roboto"/>
                <a:ea typeface="Roboto"/>
                <a:cs typeface="Roboto"/>
                <a:sym typeface="Roboto"/>
              </a:rPr>
              <a:t>–   What we built</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Turn photos/videos + voice into multilingual story videos automatically.</a:t>
            </a:r>
          </a:p>
          <a:p>
            <a:pPr algn="just">
              <a:lnSpc>
                <a:spcPts val="4535"/>
              </a:lnSpc>
            </a:pPr>
            <a:r>
              <a:rPr lang="en-US" sz="2699" spc="213">
                <a:solidFill>
                  <a:srgbClr val="FFFFFF"/>
                </a:solidFill>
                <a:latin typeface="Roboto"/>
                <a:ea typeface="Roboto"/>
                <a:cs typeface="Roboto"/>
                <a:sym typeface="Roboto"/>
              </a:rPr>
              <a:t>2. </a:t>
            </a:r>
            <a:r>
              <a:rPr lang="en-US" sz="2699" b="1" u="sng" spc="213">
                <a:solidFill>
                  <a:srgbClr val="FFFFFF"/>
                </a:solidFill>
                <a:latin typeface="Roboto Bold"/>
                <a:ea typeface="Roboto Bold"/>
                <a:cs typeface="Roboto Bold"/>
                <a:sym typeface="Roboto Bold"/>
              </a:rPr>
              <a:t>Context </a:t>
            </a:r>
            <a:r>
              <a:rPr lang="en-US" sz="2699" spc="213">
                <a:solidFill>
                  <a:srgbClr val="FFFFFF"/>
                </a:solidFill>
                <a:latin typeface="Roboto"/>
                <a:ea typeface="Roboto"/>
                <a:cs typeface="Roboto"/>
                <a:sym typeface="Roboto"/>
              </a:rPr>
              <a:t>–   Why it matters</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Many people struggle to make travel videos in their own language.</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Normal apps don’t keep stories smooth when translating.</a:t>
            </a:r>
          </a:p>
          <a:p>
            <a:pPr algn="just">
              <a:lnSpc>
                <a:spcPts val="4535"/>
              </a:lnSpc>
            </a:pPr>
            <a:r>
              <a:rPr lang="en-US" sz="2699" spc="213">
                <a:solidFill>
                  <a:srgbClr val="FFFFFF"/>
                </a:solidFill>
                <a:latin typeface="Roboto"/>
                <a:ea typeface="Roboto"/>
                <a:cs typeface="Roboto"/>
                <a:sym typeface="Roboto"/>
              </a:rPr>
              <a:t>3. </a:t>
            </a:r>
            <a:r>
              <a:rPr lang="en-US" sz="2699" b="1" u="sng" spc="213">
                <a:solidFill>
                  <a:srgbClr val="FFFFFF"/>
                </a:solidFill>
                <a:latin typeface="Roboto Bold"/>
                <a:ea typeface="Roboto Bold"/>
                <a:cs typeface="Roboto Bold"/>
                <a:sym typeface="Roboto Bold"/>
              </a:rPr>
              <a:t>References </a:t>
            </a:r>
            <a:r>
              <a:rPr lang="en-US" sz="2699" spc="213">
                <a:solidFill>
                  <a:srgbClr val="FFFFFF"/>
                </a:solidFill>
                <a:latin typeface="Roboto"/>
                <a:ea typeface="Roboto"/>
                <a:cs typeface="Roboto"/>
                <a:sym typeface="Roboto"/>
              </a:rPr>
              <a:t>–   What helped us</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Gemini AI (for smart storytelling)</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Reverie TTS (for natural Indian-language voices)</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User feedback (people wanted faster, easier editing)</a:t>
            </a:r>
          </a:p>
          <a:p>
            <a:pPr algn="just">
              <a:lnSpc>
                <a:spcPts val="4535"/>
              </a:lnSpc>
            </a:pPr>
            <a:r>
              <a:rPr lang="en-US" sz="2699" spc="213">
                <a:solidFill>
                  <a:srgbClr val="FFFFFF"/>
                </a:solidFill>
                <a:latin typeface="Roboto"/>
                <a:ea typeface="Roboto"/>
                <a:cs typeface="Roboto"/>
                <a:sym typeface="Roboto"/>
              </a:rPr>
              <a:t>4. </a:t>
            </a:r>
            <a:r>
              <a:rPr lang="en-US" sz="2699" b="1" u="sng" spc="213">
                <a:solidFill>
                  <a:srgbClr val="FFFFFF"/>
                </a:solidFill>
                <a:latin typeface="Roboto Bold"/>
                <a:ea typeface="Roboto Bold"/>
                <a:cs typeface="Roboto Bold"/>
                <a:sym typeface="Roboto Bold"/>
              </a:rPr>
              <a:t>Evaluate </a:t>
            </a:r>
            <a:r>
              <a:rPr lang="en-US" sz="2699" spc="213">
                <a:solidFill>
                  <a:srgbClr val="FFFFFF"/>
                </a:solidFill>
                <a:latin typeface="Roboto"/>
                <a:ea typeface="Roboto"/>
                <a:cs typeface="Roboto"/>
                <a:sym typeface="Roboto"/>
              </a:rPr>
              <a:t>–   How we tested</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Translation accuracy (90% correct)</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Speed (2 mins video)</a:t>
            </a:r>
          </a:p>
          <a:p>
            <a:pPr algn="just">
              <a:lnSpc>
                <a:spcPts val="4535"/>
              </a:lnSpc>
            </a:pPr>
            <a:r>
              <a:rPr lang="en-US" sz="2699" spc="213">
                <a:solidFill>
                  <a:srgbClr val="FFFFFF"/>
                </a:solidFill>
                <a:latin typeface="Roboto"/>
                <a:ea typeface="Roboto"/>
                <a:cs typeface="Roboto"/>
                <a:sym typeface="Roboto"/>
              </a:rPr>
              <a:t>5. </a:t>
            </a:r>
            <a:r>
              <a:rPr lang="en-US" sz="2699" b="1" u="sng" spc="213">
                <a:solidFill>
                  <a:srgbClr val="FFFFFF"/>
                </a:solidFill>
                <a:latin typeface="Roboto Bold"/>
                <a:ea typeface="Roboto Bold"/>
                <a:cs typeface="Roboto Bold"/>
                <a:sym typeface="Roboto Bold"/>
              </a:rPr>
              <a:t>Iterate </a:t>
            </a:r>
            <a:r>
              <a:rPr lang="en-US" sz="2699" spc="213">
                <a:solidFill>
                  <a:srgbClr val="FFFFFF"/>
                </a:solidFill>
                <a:latin typeface="Roboto"/>
                <a:ea typeface="Roboto"/>
                <a:cs typeface="Roboto"/>
                <a:sym typeface="Roboto"/>
              </a:rPr>
              <a:t>–   How we improved</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Fixed audio-video sync issues</a:t>
            </a:r>
          </a:p>
          <a:p>
            <a:pPr marL="582925" lvl="1" indent="-291463" algn="just">
              <a:lnSpc>
                <a:spcPts val="4535"/>
              </a:lnSpc>
              <a:buFont typeface="Arial"/>
              <a:buChar char="•"/>
            </a:pPr>
            <a:r>
              <a:rPr lang="en-US" sz="2699" spc="213">
                <a:solidFill>
                  <a:srgbClr val="FFFFFF"/>
                </a:solidFill>
                <a:latin typeface="Roboto"/>
                <a:ea typeface="Roboto"/>
                <a:cs typeface="Roboto"/>
                <a:sym typeface="Roboto"/>
              </a:rPr>
              <a:t>Added more languages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64696" y="-8861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3" name="Freeform 3"/>
          <p:cNvSpPr/>
          <p:nvPr/>
        </p:nvSpPr>
        <p:spPr>
          <a:xfrm rot="4444541">
            <a:off x="16171388" y="-841398"/>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4" name="Freeform 4"/>
          <p:cNvSpPr/>
          <p:nvPr/>
        </p:nvSpPr>
        <p:spPr>
          <a:xfrm>
            <a:off x="15829014" y="7521566"/>
            <a:ext cx="3829732" cy="3829732"/>
          </a:xfrm>
          <a:custGeom>
            <a:avLst/>
            <a:gdLst/>
            <a:ahLst/>
            <a:cxnLst/>
            <a:rect l="l" t="t" r="r" b="b"/>
            <a:pathLst>
              <a:path w="3829732" h="3829732">
                <a:moveTo>
                  <a:pt x="0" y="0"/>
                </a:moveTo>
                <a:lnTo>
                  <a:pt x="3829733" y="0"/>
                </a:lnTo>
                <a:lnTo>
                  <a:pt x="3829733" y="3829732"/>
                </a:lnTo>
                <a:lnTo>
                  <a:pt x="0" y="3829732"/>
                </a:lnTo>
                <a:lnTo>
                  <a:pt x="0" y="0"/>
                </a:lnTo>
                <a:close/>
              </a:path>
            </a:pathLst>
          </a:custGeom>
          <a:blipFill>
            <a:blip r:embed="rId2"/>
            <a:stretch>
              <a:fillRect/>
            </a:stretch>
          </a:blipFill>
        </p:spPr>
      </p:sp>
      <p:sp>
        <p:nvSpPr>
          <p:cNvPr id="5" name="TextBox 5"/>
          <p:cNvSpPr txBox="1"/>
          <p:nvPr/>
        </p:nvSpPr>
        <p:spPr>
          <a:xfrm>
            <a:off x="4115385" y="254947"/>
            <a:ext cx="10057230" cy="1475116"/>
          </a:xfrm>
          <a:prstGeom prst="rect">
            <a:avLst/>
          </a:prstGeom>
        </p:spPr>
        <p:txBody>
          <a:bodyPr lIns="0" tIns="0" rIns="0" bIns="0" rtlCol="0" anchor="t">
            <a:spAutoFit/>
          </a:bodyPr>
          <a:lstStyle/>
          <a:p>
            <a:pPr algn="ctr">
              <a:lnSpc>
                <a:spcPts val="12039"/>
              </a:lnSpc>
              <a:spcBef>
                <a:spcPct val="0"/>
              </a:spcBef>
            </a:pPr>
            <a:r>
              <a:rPr lang="en-US" sz="8599" b="1">
                <a:solidFill>
                  <a:srgbClr val="FFFFFF"/>
                </a:solidFill>
                <a:latin typeface="Cooper BT Bold"/>
                <a:ea typeface="Cooper BT Bold"/>
                <a:cs typeface="Cooper BT Bold"/>
                <a:sym typeface="Cooper BT Bold"/>
              </a:rPr>
              <a:t>Challenges  Faced</a:t>
            </a:r>
          </a:p>
        </p:txBody>
      </p:sp>
      <p:sp>
        <p:nvSpPr>
          <p:cNvPr id="6" name="TextBox 6"/>
          <p:cNvSpPr txBox="1"/>
          <p:nvPr/>
        </p:nvSpPr>
        <p:spPr>
          <a:xfrm>
            <a:off x="1664651" y="2616541"/>
            <a:ext cx="9423082" cy="479425"/>
          </a:xfrm>
          <a:prstGeom prst="rect">
            <a:avLst/>
          </a:prstGeom>
        </p:spPr>
        <p:txBody>
          <a:bodyPr lIns="0" tIns="0" rIns="0" bIns="0" rtlCol="0" anchor="t">
            <a:spAutoFit/>
          </a:bodyPr>
          <a:lstStyle/>
          <a:p>
            <a:pPr marL="734066" lvl="1" indent="-367033" algn="ctr">
              <a:lnSpc>
                <a:spcPts val="3740"/>
              </a:lnSpc>
              <a:spcBef>
                <a:spcPct val="0"/>
              </a:spcBef>
              <a:buAutoNum type="arabicPeriod"/>
            </a:pPr>
            <a:r>
              <a:rPr lang="en-US" sz="3400" b="1">
                <a:solidFill>
                  <a:srgbClr val="FFFFFF"/>
                </a:solidFill>
                <a:latin typeface="Cooper BT Bold"/>
                <a:ea typeface="Cooper BT Bold"/>
                <a:cs typeface="Cooper BT Bold"/>
                <a:sym typeface="Cooper BT Bold"/>
              </a:rPr>
              <a:t> Installing MoviePy in Jupyter Notebook</a:t>
            </a:r>
          </a:p>
        </p:txBody>
      </p:sp>
      <p:sp>
        <p:nvSpPr>
          <p:cNvPr id="7" name="TextBox 7"/>
          <p:cNvSpPr txBox="1"/>
          <p:nvPr/>
        </p:nvSpPr>
        <p:spPr>
          <a:xfrm>
            <a:off x="2095500" y="4115141"/>
            <a:ext cx="7048500" cy="499745"/>
          </a:xfrm>
          <a:prstGeom prst="rect">
            <a:avLst/>
          </a:prstGeom>
        </p:spPr>
        <p:txBody>
          <a:bodyPr lIns="0" tIns="0" rIns="0" bIns="0" rtlCol="0" anchor="t">
            <a:spAutoFit/>
          </a:bodyPr>
          <a:lstStyle/>
          <a:p>
            <a:pPr algn="ctr">
              <a:lnSpc>
                <a:spcPts val="3850"/>
              </a:lnSpc>
              <a:spcBef>
                <a:spcPct val="0"/>
              </a:spcBef>
            </a:pPr>
            <a:r>
              <a:rPr lang="en-US" sz="3500" b="1">
                <a:solidFill>
                  <a:srgbClr val="FFFFFF"/>
                </a:solidFill>
                <a:latin typeface="Cooper BT Bold"/>
                <a:ea typeface="Cooper BT Bold"/>
                <a:cs typeface="Cooper BT Bold"/>
                <a:sym typeface="Cooper BT Bold"/>
              </a:rPr>
              <a:t>2. Getting the Required API Key</a:t>
            </a:r>
          </a:p>
        </p:txBody>
      </p:sp>
      <p:sp>
        <p:nvSpPr>
          <p:cNvPr id="8" name="TextBox 8"/>
          <p:cNvSpPr txBox="1"/>
          <p:nvPr/>
        </p:nvSpPr>
        <p:spPr>
          <a:xfrm>
            <a:off x="2095500" y="5713102"/>
            <a:ext cx="8328898" cy="479425"/>
          </a:xfrm>
          <a:prstGeom prst="rect">
            <a:avLst/>
          </a:prstGeom>
        </p:spPr>
        <p:txBody>
          <a:bodyPr lIns="0" tIns="0" rIns="0" bIns="0" rtlCol="0" anchor="t">
            <a:spAutoFit/>
          </a:bodyPr>
          <a:lstStyle/>
          <a:p>
            <a:pPr algn="ctr">
              <a:lnSpc>
                <a:spcPts val="3740"/>
              </a:lnSpc>
              <a:spcBef>
                <a:spcPct val="0"/>
              </a:spcBef>
            </a:pPr>
            <a:r>
              <a:rPr lang="en-US" sz="3400" b="1">
                <a:solidFill>
                  <a:srgbClr val="FFFFFF"/>
                </a:solidFill>
                <a:latin typeface="Cooper BT Bold"/>
                <a:ea typeface="Cooper BT Bold"/>
                <a:cs typeface="Cooper BT Bold"/>
                <a:sym typeface="Cooper BT Bold"/>
              </a:rPr>
              <a:t>3. Microphone Processing Not Working</a:t>
            </a:r>
          </a:p>
        </p:txBody>
      </p:sp>
      <p:sp>
        <p:nvSpPr>
          <p:cNvPr id="9" name="TextBox 9"/>
          <p:cNvSpPr txBox="1"/>
          <p:nvPr/>
        </p:nvSpPr>
        <p:spPr>
          <a:xfrm>
            <a:off x="2095500" y="7290743"/>
            <a:ext cx="12287727" cy="499745"/>
          </a:xfrm>
          <a:prstGeom prst="rect">
            <a:avLst/>
          </a:prstGeom>
        </p:spPr>
        <p:txBody>
          <a:bodyPr lIns="0" tIns="0" rIns="0" bIns="0" rtlCol="0" anchor="t">
            <a:spAutoFit/>
          </a:bodyPr>
          <a:lstStyle/>
          <a:p>
            <a:pPr algn="ctr">
              <a:lnSpc>
                <a:spcPts val="3850"/>
              </a:lnSpc>
              <a:spcBef>
                <a:spcPct val="0"/>
              </a:spcBef>
            </a:pPr>
            <a:r>
              <a:rPr lang="en-US" sz="3500" b="1">
                <a:solidFill>
                  <a:srgbClr val="FFFFFF"/>
                </a:solidFill>
                <a:latin typeface="Cooper BT Bold"/>
                <a:ea typeface="Cooper BT Bold"/>
                <a:cs typeface="Cooper BT Bold"/>
                <a:sym typeface="Cooper BT Bold"/>
              </a:rPr>
              <a:t>4.  Background Image and Music Not Appearing/Playing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2565036" y="614044"/>
            <a:ext cx="12221647" cy="1019813"/>
          </a:xfrm>
          <a:prstGeom prst="rect">
            <a:avLst/>
          </a:prstGeom>
        </p:spPr>
        <p:txBody>
          <a:bodyPr lIns="0" tIns="0" rIns="0" bIns="0" rtlCol="0" anchor="t">
            <a:spAutoFit/>
          </a:bodyPr>
          <a:lstStyle/>
          <a:p>
            <a:pPr algn="ctr">
              <a:lnSpc>
                <a:spcPts val="8259"/>
              </a:lnSpc>
              <a:spcBef>
                <a:spcPct val="0"/>
              </a:spcBef>
            </a:pPr>
            <a:r>
              <a:rPr lang="en-US" sz="5899" b="1">
                <a:solidFill>
                  <a:srgbClr val="FFFFFF"/>
                </a:solidFill>
                <a:latin typeface="Cooper BT Bold"/>
                <a:ea typeface="Cooper BT Bold"/>
                <a:cs typeface="Cooper BT Bold"/>
                <a:sym typeface="Cooper BT Bold"/>
              </a:rPr>
              <a:t>Impact of the Solution Proposed </a:t>
            </a:r>
          </a:p>
        </p:txBody>
      </p:sp>
      <p:sp>
        <p:nvSpPr>
          <p:cNvPr id="3" name="TextBox 3"/>
          <p:cNvSpPr txBox="1"/>
          <p:nvPr/>
        </p:nvSpPr>
        <p:spPr>
          <a:xfrm>
            <a:off x="1645689" y="2273142"/>
            <a:ext cx="14996622" cy="6457190"/>
          </a:xfrm>
          <a:prstGeom prst="rect">
            <a:avLst/>
          </a:prstGeom>
        </p:spPr>
        <p:txBody>
          <a:bodyPr lIns="0" tIns="0" rIns="0" bIns="0" rtlCol="0" anchor="t">
            <a:spAutoFit/>
          </a:bodyPr>
          <a:lstStyle/>
          <a:p>
            <a:pPr algn="just">
              <a:lnSpc>
                <a:spcPts val="4670"/>
              </a:lnSpc>
            </a:pPr>
            <a:r>
              <a:rPr lang="en-US" sz="2699" b="1" spc="126">
                <a:solidFill>
                  <a:srgbClr val="FFFFFF"/>
                </a:solidFill>
                <a:latin typeface="Canva Sans Bold"/>
                <a:ea typeface="Canva Sans Bold"/>
                <a:cs typeface="Canva Sans Bold"/>
                <a:sym typeface="Canva Sans Bold"/>
              </a:rPr>
              <a:t>1.  </a:t>
            </a:r>
            <a:r>
              <a:rPr lang="en-US" sz="2699" b="1" u="sng" spc="126">
                <a:solidFill>
                  <a:srgbClr val="FFFFFF"/>
                </a:solidFill>
                <a:latin typeface="Canva Sans Bold"/>
                <a:ea typeface="Canva Sans Bold"/>
                <a:cs typeface="Canva Sans Bold"/>
                <a:sym typeface="Canva Sans Bold"/>
              </a:rPr>
              <a:t>Benefits</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Travelers – Turn trips into shareable stories in their native language.</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Families – Grandparents enjoy videos in Hindi/Tamil/Bengali.</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Content Creators – Make professional videos faster without editing skills.</a:t>
            </a:r>
          </a:p>
          <a:p>
            <a:pPr algn="just">
              <a:lnSpc>
                <a:spcPts val="4670"/>
              </a:lnSpc>
            </a:pPr>
            <a:r>
              <a:rPr lang="en-US" sz="2699" b="1" u="sng" spc="126">
                <a:solidFill>
                  <a:srgbClr val="FFFFFF"/>
                </a:solidFill>
                <a:latin typeface="Canva Sans Bold"/>
                <a:ea typeface="Canva Sans Bold"/>
                <a:cs typeface="Canva Sans Bold"/>
                <a:sym typeface="Canva Sans Bold"/>
              </a:rPr>
              <a:t>2. Real-World Impact</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Saves Time – 3-minute videos vs. hours of manual editing.</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Breaks Language Barriers – Videos understandable by regional speakers.</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Preserves Memories – Stories stay engaging even after translation.</a:t>
            </a:r>
          </a:p>
          <a:p>
            <a:pPr algn="just">
              <a:lnSpc>
                <a:spcPts val="4670"/>
              </a:lnSpc>
            </a:pPr>
            <a:r>
              <a:rPr lang="en-US" sz="2699" b="1" u="sng" spc="126">
                <a:solidFill>
                  <a:srgbClr val="FFFFFF"/>
                </a:solidFill>
                <a:latin typeface="Canva Sans Bold"/>
                <a:ea typeface="Canva Sans Bold"/>
                <a:cs typeface="Canva Sans Bold"/>
                <a:sym typeface="Canva Sans Bold"/>
              </a:rPr>
              <a:t>3. Broader Influence</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Supports Indian Languages – Helps keep them alive in digital content.</a:t>
            </a:r>
          </a:p>
          <a:p>
            <a:pPr marL="582925" lvl="1" indent="-291463" algn="just">
              <a:lnSpc>
                <a:spcPts val="4670"/>
              </a:lnSpc>
              <a:buFont typeface="Arial"/>
              <a:buChar char="•"/>
            </a:pPr>
            <a:r>
              <a:rPr lang="en-US" sz="2699" spc="126">
                <a:solidFill>
                  <a:srgbClr val="FFFFFF"/>
                </a:solidFill>
                <a:latin typeface="Canva Sans"/>
                <a:ea typeface="Canva Sans"/>
                <a:cs typeface="Canva Sans"/>
                <a:sym typeface="Canva Sans"/>
              </a:rPr>
              <a:t>Democratizes Video Creation – No expensive software or skills needed.</a:t>
            </a:r>
          </a:p>
        </p:txBody>
      </p:sp>
      <p:sp>
        <p:nvSpPr>
          <p:cNvPr id="4" name="Freeform 4"/>
          <p:cNvSpPr/>
          <p:nvPr/>
        </p:nvSpPr>
        <p:spPr>
          <a:xfrm>
            <a:off x="-1264696" y="-8861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5" name="Freeform 5"/>
          <p:cNvSpPr/>
          <p:nvPr/>
        </p:nvSpPr>
        <p:spPr>
          <a:xfrm>
            <a:off x="-1112296" y="-7337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6" name="Freeform 6"/>
          <p:cNvSpPr/>
          <p:nvPr/>
        </p:nvSpPr>
        <p:spPr>
          <a:xfrm>
            <a:off x="15517284" y="7657224"/>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7" name="Freeform 7"/>
          <p:cNvSpPr/>
          <p:nvPr/>
        </p:nvSpPr>
        <p:spPr>
          <a:xfrm>
            <a:off x="15344434" y="7657224"/>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64696" y="-8861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3" name="Freeform 3"/>
          <p:cNvSpPr/>
          <p:nvPr/>
        </p:nvSpPr>
        <p:spPr>
          <a:xfrm>
            <a:off x="-1112296" y="-7337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4" name="Freeform 4"/>
          <p:cNvSpPr/>
          <p:nvPr/>
        </p:nvSpPr>
        <p:spPr>
          <a:xfrm rot="5190574">
            <a:off x="15983111" y="-773138"/>
            <a:ext cx="3829732" cy="3829732"/>
          </a:xfrm>
          <a:custGeom>
            <a:avLst/>
            <a:gdLst/>
            <a:ahLst/>
            <a:cxnLst/>
            <a:rect l="l" t="t" r="r" b="b"/>
            <a:pathLst>
              <a:path w="3829732" h="3829732">
                <a:moveTo>
                  <a:pt x="0" y="0"/>
                </a:moveTo>
                <a:lnTo>
                  <a:pt x="3829732" y="0"/>
                </a:lnTo>
                <a:lnTo>
                  <a:pt x="3829732" y="3829733"/>
                </a:lnTo>
                <a:lnTo>
                  <a:pt x="0" y="3829733"/>
                </a:lnTo>
                <a:lnTo>
                  <a:pt x="0" y="0"/>
                </a:lnTo>
                <a:close/>
              </a:path>
            </a:pathLst>
          </a:custGeom>
          <a:blipFill>
            <a:blip r:embed="rId2"/>
            <a:stretch>
              <a:fillRect/>
            </a:stretch>
          </a:blipFill>
        </p:spPr>
      </p:sp>
      <p:sp>
        <p:nvSpPr>
          <p:cNvPr id="5" name="Freeform 5"/>
          <p:cNvSpPr/>
          <p:nvPr/>
        </p:nvSpPr>
        <p:spPr>
          <a:xfrm>
            <a:off x="15870082" y="7343434"/>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6" name="TextBox 6"/>
          <p:cNvSpPr txBox="1"/>
          <p:nvPr/>
        </p:nvSpPr>
        <p:spPr>
          <a:xfrm>
            <a:off x="5296148" y="375601"/>
            <a:ext cx="6448783" cy="1219838"/>
          </a:xfrm>
          <a:prstGeom prst="rect">
            <a:avLst/>
          </a:prstGeom>
        </p:spPr>
        <p:txBody>
          <a:bodyPr lIns="0" tIns="0" rIns="0" bIns="0" rtlCol="0" anchor="t">
            <a:spAutoFit/>
          </a:bodyPr>
          <a:lstStyle/>
          <a:p>
            <a:pPr algn="ctr">
              <a:lnSpc>
                <a:spcPts val="9939"/>
              </a:lnSpc>
              <a:spcBef>
                <a:spcPct val="0"/>
              </a:spcBef>
            </a:pPr>
            <a:r>
              <a:rPr lang="en-US" sz="7099" spc="227">
                <a:solidFill>
                  <a:srgbClr val="FFFFFF"/>
                </a:solidFill>
                <a:latin typeface="DM Serif Display"/>
                <a:ea typeface="DM Serif Display"/>
                <a:cs typeface="DM Serif Display"/>
                <a:sym typeface="DM Serif Display"/>
              </a:rPr>
              <a:t>Future Outlook</a:t>
            </a:r>
          </a:p>
        </p:txBody>
      </p:sp>
      <p:sp>
        <p:nvSpPr>
          <p:cNvPr id="7" name="TextBox 7"/>
          <p:cNvSpPr txBox="1"/>
          <p:nvPr/>
        </p:nvSpPr>
        <p:spPr>
          <a:xfrm>
            <a:off x="1295898" y="2023494"/>
            <a:ext cx="5823892" cy="1311784"/>
          </a:xfrm>
          <a:prstGeom prst="rect">
            <a:avLst/>
          </a:prstGeom>
        </p:spPr>
        <p:txBody>
          <a:bodyPr lIns="0" tIns="0" rIns="0" bIns="0" rtlCol="0" anchor="t">
            <a:spAutoFit/>
          </a:bodyPr>
          <a:lstStyle/>
          <a:p>
            <a:pPr marL="518157" lvl="1" indent="-259078" algn="just">
              <a:lnSpc>
                <a:spcPts val="3575"/>
              </a:lnSpc>
              <a:buAutoNum type="arabicPeriod"/>
            </a:pPr>
            <a:r>
              <a:rPr lang="en-US" sz="2399" b="1" u="sng">
                <a:solidFill>
                  <a:srgbClr val="FFFFFF"/>
                </a:solidFill>
                <a:latin typeface="Canva Sans Bold"/>
                <a:ea typeface="Canva Sans Bold"/>
                <a:cs typeface="Canva Sans Bold"/>
                <a:sym typeface="Canva Sans Bold"/>
              </a:rPr>
              <a:t>More Languages &amp; Dialects</a:t>
            </a:r>
          </a:p>
          <a:p>
            <a:pPr marL="518157" lvl="1" indent="-259078" algn="just">
              <a:lnSpc>
                <a:spcPts val="3575"/>
              </a:lnSpc>
              <a:buFont typeface="Arial"/>
              <a:buChar char="•"/>
            </a:pPr>
            <a:r>
              <a:rPr lang="en-US" sz="2399">
                <a:solidFill>
                  <a:srgbClr val="FFFFFF"/>
                </a:solidFill>
                <a:latin typeface="Canva Sans"/>
                <a:ea typeface="Canva Sans"/>
                <a:cs typeface="Canva Sans"/>
                <a:sym typeface="Canva Sans"/>
              </a:rPr>
              <a:t>Add tribal/regional dialects.</a:t>
            </a:r>
          </a:p>
          <a:p>
            <a:pPr marL="518157" lvl="1" indent="-259078" algn="just">
              <a:lnSpc>
                <a:spcPts val="3575"/>
              </a:lnSpc>
              <a:buFont typeface="Arial"/>
              <a:buChar char="•"/>
            </a:pPr>
            <a:r>
              <a:rPr lang="en-US" sz="2399">
                <a:solidFill>
                  <a:srgbClr val="FFFFFF"/>
                </a:solidFill>
                <a:latin typeface="Canva Sans"/>
                <a:ea typeface="Canva Sans"/>
                <a:cs typeface="Canva Sans"/>
                <a:sym typeface="Canva Sans"/>
              </a:rPr>
              <a:t>Support global languages.</a:t>
            </a:r>
          </a:p>
        </p:txBody>
      </p:sp>
      <p:sp>
        <p:nvSpPr>
          <p:cNvPr id="8" name="TextBox 8"/>
          <p:cNvSpPr txBox="1"/>
          <p:nvPr/>
        </p:nvSpPr>
        <p:spPr>
          <a:xfrm>
            <a:off x="1518562" y="3760220"/>
            <a:ext cx="9712457" cy="1363218"/>
          </a:xfrm>
          <a:prstGeom prst="rect">
            <a:avLst/>
          </a:prstGeom>
        </p:spPr>
        <p:txBody>
          <a:bodyPr lIns="0" tIns="0" rIns="0" bIns="0" rtlCol="0" anchor="t">
            <a:spAutoFit/>
          </a:bodyPr>
          <a:lstStyle/>
          <a:p>
            <a:pPr algn="l">
              <a:lnSpc>
                <a:spcPts val="3696"/>
              </a:lnSpc>
            </a:pPr>
            <a:r>
              <a:rPr lang="en-US" sz="2400" b="1" u="sng">
                <a:solidFill>
                  <a:srgbClr val="FFFFFF"/>
                </a:solidFill>
                <a:latin typeface="Canva Sans Bold"/>
                <a:ea typeface="Canva Sans Bold"/>
                <a:cs typeface="Canva Sans Bold"/>
                <a:sym typeface="Canva Sans Bold"/>
              </a:rPr>
              <a:t>2. Smarter Editing Features</a:t>
            </a:r>
          </a:p>
          <a:p>
            <a:pPr marL="518160" lvl="1" indent="-259080" algn="l">
              <a:lnSpc>
                <a:spcPts val="3696"/>
              </a:lnSpc>
              <a:buFont typeface="Arial"/>
              <a:buChar char="•"/>
            </a:pPr>
            <a:r>
              <a:rPr lang="en-US" sz="2400">
                <a:solidFill>
                  <a:srgbClr val="FFFFFF"/>
                </a:solidFill>
                <a:latin typeface="Canva Sans"/>
                <a:ea typeface="Canva Sans"/>
                <a:cs typeface="Canva Sans"/>
                <a:sym typeface="Canva Sans"/>
              </a:rPr>
              <a:t>Auto-Captions – Add subtitles in multiple languages.</a:t>
            </a:r>
          </a:p>
          <a:p>
            <a:pPr marL="518160" lvl="1" indent="-259080" algn="l">
              <a:lnSpc>
                <a:spcPts val="3696"/>
              </a:lnSpc>
              <a:buFont typeface="Arial"/>
              <a:buChar char="•"/>
            </a:pPr>
            <a:r>
              <a:rPr lang="en-US" sz="2400">
                <a:solidFill>
                  <a:srgbClr val="FFFFFF"/>
                </a:solidFill>
                <a:latin typeface="Canva Sans"/>
                <a:ea typeface="Canva Sans"/>
                <a:cs typeface="Canva Sans"/>
                <a:sym typeface="Canva Sans"/>
              </a:rPr>
              <a:t>Background Music – Suggest songs matching the video mood.</a:t>
            </a:r>
          </a:p>
        </p:txBody>
      </p:sp>
      <p:sp>
        <p:nvSpPr>
          <p:cNvPr id="9" name="TextBox 9"/>
          <p:cNvSpPr txBox="1"/>
          <p:nvPr/>
        </p:nvSpPr>
        <p:spPr>
          <a:xfrm>
            <a:off x="1518562" y="7054010"/>
            <a:ext cx="8115300" cy="1418083"/>
          </a:xfrm>
          <a:prstGeom prst="rect">
            <a:avLst/>
          </a:prstGeom>
        </p:spPr>
        <p:txBody>
          <a:bodyPr lIns="0" tIns="0" rIns="0" bIns="0" rtlCol="0" anchor="t">
            <a:spAutoFit/>
          </a:bodyPr>
          <a:lstStyle/>
          <a:p>
            <a:pPr algn="just">
              <a:lnSpc>
                <a:spcPts val="3863"/>
              </a:lnSpc>
            </a:pPr>
            <a:r>
              <a:rPr lang="en-US" sz="2399" b="1" u="sng">
                <a:solidFill>
                  <a:srgbClr val="FFFFFF"/>
                </a:solidFill>
                <a:latin typeface="Canva Sans Bold"/>
                <a:ea typeface="Canva Sans Bold"/>
                <a:cs typeface="Canva Sans Bold"/>
                <a:sym typeface="Canva Sans Bold"/>
              </a:rPr>
              <a:t>4. Mobile App</a:t>
            </a:r>
          </a:p>
          <a:p>
            <a:pPr marL="518157" lvl="1" indent="-259078" algn="just">
              <a:lnSpc>
                <a:spcPts val="3863"/>
              </a:lnSpc>
              <a:buFont typeface="Arial"/>
              <a:buChar char="•"/>
            </a:pPr>
            <a:r>
              <a:rPr lang="en-US" sz="2399">
                <a:solidFill>
                  <a:srgbClr val="FFFFFF"/>
                </a:solidFill>
                <a:latin typeface="Canva Sans"/>
                <a:ea typeface="Canva Sans"/>
                <a:cs typeface="Canva Sans"/>
                <a:sym typeface="Canva Sans"/>
              </a:rPr>
              <a:t>One-Tap Stories – Faster creation on phones.</a:t>
            </a:r>
          </a:p>
          <a:p>
            <a:pPr marL="518157" lvl="1" indent="-259078" algn="just">
              <a:lnSpc>
                <a:spcPts val="3863"/>
              </a:lnSpc>
              <a:buFont typeface="Arial"/>
              <a:buChar char="•"/>
            </a:pPr>
            <a:r>
              <a:rPr lang="en-US" sz="2399">
                <a:solidFill>
                  <a:srgbClr val="FFFFFF"/>
                </a:solidFill>
                <a:latin typeface="Canva Sans"/>
                <a:ea typeface="Canva Sans"/>
                <a:cs typeface="Canva Sans"/>
                <a:sym typeface="Canva Sans"/>
              </a:rPr>
              <a:t>Offline Mode – Works without internet.</a:t>
            </a:r>
          </a:p>
        </p:txBody>
      </p:sp>
      <p:sp>
        <p:nvSpPr>
          <p:cNvPr id="10" name="TextBox 10"/>
          <p:cNvSpPr txBox="1"/>
          <p:nvPr/>
        </p:nvSpPr>
        <p:spPr>
          <a:xfrm>
            <a:off x="1518562" y="5399177"/>
            <a:ext cx="9576232" cy="1369696"/>
          </a:xfrm>
          <a:prstGeom prst="rect">
            <a:avLst/>
          </a:prstGeom>
        </p:spPr>
        <p:txBody>
          <a:bodyPr lIns="0" tIns="0" rIns="0" bIns="0" rtlCol="0" anchor="t">
            <a:spAutoFit/>
          </a:bodyPr>
          <a:lstStyle/>
          <a:p>
            <a:pPr algn="just">
              <a:lnSpc>
                <a:spcPts val="3719"/>
              </a:lnSpc>
            </a:pPr>
            <a:r>
              <a:rPr lang="en-US" sz="2399" b="1" u="sng">
                <a:solidFill>
                  <a:srgbClr val="FFFFFF"/>
                </a:solidFill>
                <a:latin typeface="Canva Sans Bold"/>
                <a:ea typeface="Canva Sans Bold"/>
                <a:cs typeface="Canva Sans Bold"/>
                <a:sym typeface="Canva Sans Bold"/>
              </a:rPr>
              <a:t>3. Advanced AI</a:t>
            </a:r>
          </a:p>
          <a:p>
            <a:pPr marL="518157" lvl="1" indent="-259078" algn="just">
              <a:lnSpc>
                <a:spcPts val="3719"/>
              </a:lnSpc>
              <a:buFont typeface="Arial"/>
              <a:buChar char="•"/>
            </a:pPr>
            <a:r>
              <a:rPr lang="en-US" sz="2399">
                <a:solidFill>
                  <a:srgbClr val="FFFFFF"/>
                </a:solidFill>
                <a:latin typeface="Canva Sans"/>
                <a:ea typeface="Canva Sans"/>
                <a:cs typeface="Canva Sans"/>
                <a:sym typeface="Canva Sans"/>
              </a:rPr>
              <a:t>Emotion-Based Narration – Happy/sad/excited voice tones.</a:t>
            </a:r>
          </a:p>
          <a:p>
            <a:pPr marL="518157" lvl="1" indent="-259078" algn="just">
              <a:lnSpc>
                <a:spcPts val="3719"/>
              </a:lnSpc>
              <a:buFont typeface="Arial"/>
              <a:buChar char="•"/>
            </a:pPr>
            <a:r>
              <a:rPr lang="en-US" sz="2399">
                <a:solidFill>
                  <a:srgbClr val="FFFFFF"/>
                </a:solidFill>
                <a:latin typeface="Canva Sans"/>
                <a:ea typeface="Canva Sans"/>
                <a:cs typeface="Canva Sans"/>
                <a:sym typeface="Canva Sans"/>
              </a:rPr>
              <a:t>Smart Cropping – Auto-focus on important parts of photos.</a:t>
            </a:r>
          </a:p>
        </p:txBody>
      </p:sp>
      <p:sp>
        <p:nvSpPr>
          <p:cNvPr id="11" name="TextBox 11"/>
          <p:cNvSpPr txBox="1"/>
          <p:nvPr/>
        </p:nvSpPr>
        <p:spPr>
          <a:xfrm>
            <a:off x="1518562" y="8715161"/>
            <a:ext cx="10506306" cy="1363219"/>
          </a:xfrm>
          <a:prstGeom prst="rect">
            <a:avLst/>
          </a:prstGeom>
        </p:spPr>
        <p:txBody>
          <a:bodyPr lIns="0" tIns="0" rIns="0" bIns="0" rtlCol="0" anchor="t">
            <a:spAutoFit/>
          </a:bodyPr>
          <a:lstStyle/>
          <a:p>
            <a:pPr algn="just">
              <a:lnSpc>
                <a:spcPts val="3695"/>
              </a:lnSpc>
            </a:pPr>
            <a:r>
              <a:rPr lang="en-US" sz="2399" b="1" u="sng">
                <a:solidFill>
                  <a:srgbClr val="FFFFFF"/>
                </a:solidFill>
                <a:latin typeface="Canva Sans Bold"/>
                <a:ea typeface="Canva Sans Bold"/>
                <a:cs typeface="Canva Sans Bold"/>
                <a:sym typeface="Canva Sans Bold"/>
              </a:rPr>
              <a:t>5. Social Sharing</a:t>
            </a:r>
          </a:p>
          <a:p>
            <a:pPr marL="518157" lvl="1" indent="-259078" algn="just">
              <a:lnSpc>
                <a:spcPts val="3695"/>
              </a:lnSpc>
              <a:buFont typeface="Arial"/>
              <a:buChar char="•"/>
            </a:pPr>
            <a:r>
              <a:rPr lang="en-US" sz="2399">
                <a:solidFill>
                  <a:srgbClr val="FFFFFF"/>
                </a:solidFill>
                <a:latin typeface="Canva Sans"/>
                <a:ea typeface="Canva Sans"/>
                <a:cs typeface="Canva Sans"/>
                <a:sym typeface="Canva Sans"/>
              </a:rPr>
              <a:t>Direct Posting – Export to Instagram Reels/YouTube Shorts.</a:t>
            </a:r>
          </a:p>
          <a:p>
            <a:pPr marL="518157" lvl="1" indent="-259078" algn="just">
              <a:lnSpc>
                <a:spcPts val="3695"/>
              </a:lnSpc>
              <a:buFont typeface="Arial"/>
              <a:buChar char="•"/>
            </a:pPr>
            <a:r>
              <a:rPr lang="en-US" sz="2399">
                <a:solidFill>
                  <a:srgbClr val="FFFFFF"/>
                </a:solidFill>
                <a:latin typeface="Canva Sans"/>
                <a:ea typeface="Canva Sans"/>
                <a:cs typeface="Canva Sans"/>
                <a:sym typeface="Canva Sans"/>
              </a:rPr>
              <a:t>Collaboration – Families build stories together online.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28700" y="2848610"/>
            <a:ext cx="16551216" cy="5727701"/>
          </a:xfrm>
          <a:prstGeom prst="rect">
            <a:avLst/>
          </a:prstGeom>
        </p:spPr>
        <p:txBody>
          <a:bodyPr lIns="0" tIns="0" rIns="0" bIns="0" rtlCol="0" anchor="t">
            <a:spAutoFit/>
          </a:bodyPr>
          <a:lstStyle/>
          <a:p>
            <a:pPr algn="just">
              <a:lnSpc>
                <a:spcPts val="4174"/>
              </a:lnSpc>
            </a:pPr>
            <a:r>
              <a:rPr lang="en-US" sz="2499" spc="39">
                <a:solidFill>
                  <a:srgbClr val="FFFFFF"/>
                </a:solidFill>
                <a:latin typeface="Roboto"/>
                <a:ea typeface="Roboto"/>
                <a:cs typeface="Roboto"/>
                <a:sym typeface="Roboto"/>
              </a:rPr>
              <a:t>PicStory makes storytelling simple and magical! With just a few taps, you can turn your favorite photos and videos into beautiful narrated stories in your own language. No technical skills needed - just upload your memories, add your story by speaking or typing, and choose from over 23 Indian languages. Our smart technology keeps your story natural and full of emotion, whether it's a family vacation or a special celebration.</a:t>
            </a:r>
          </a:p>
          <a:p>
            <a:pPr algn="just">
              <a:lnSpc>
                <a:spcPts val="4174"/>
              </a:lnSpc>
            </a:pPr>
            <a:endParaRPr lang="en-US" sz="2499" spc="39">
              <a:solidFill>
                <a:srgbClr val="FFFFFF"/>
              </a:solidFill>
              <a:latin typeface="Roboto"/>
              <a:ea typeface="Roboto"/>
              <a:cs typeface="Roboto"/>
              <a:sym typeface="Roboto"/>
            </a:endParaRPr>
          </a:p>
          <a:p>
            <a:pPr algn="just">
              <a:lnSpc>
                <a:spcPts val="4174"/>
              </a:lnSpc>
            </a:pPr>
            <a:r>
              <a:rPr lang="en-US" sz="2499" spc="39">
                <a:solidFill>
                  <a:srgbClr val="FFFFFF"/>
                </a:solidFill>
                <a:latin typeface="Roboto"/>
                <a:ea typeface="Roboto"/>
                <a:cs typeface="Roboto"/>
                <a:sym typeface="Roboto"/>
              </a:rPr>
              <a:t>What makes PicStory special? It's incredibly easy to use, saves you hours of editing time. Soon, you'll be able to create on your phone, add perfect background music, and even have the narration match your story's mood.</a:t>
            </a:r>
          </a:p>
          <a:p>
            <a:pPr algn="just">
              <a:lnSpc>
                <a:spcPts val="4174"/>
              </a:lnSpc>
            </a:pPr>
            <a:endParaRPr lang="en-US" sz="2499" spc="39">
              <a:solidFill>
                <a:srgbClr val="FFFFFF"/>
              </a:solidFill>
              <a:latin typeface="Roboto"/>
              <a:ea typeface="Roboto"/>
              <a:cs typeface="Roboto"/>
              <a:sym typeface="Roboto"/>
            </a:endParaRPr>
          </a:p>
          <a:p>
            <a:pPr algn="just">
              <a:lnSpc>
                <a:spcPts val="4174"/>
              </a:lnSpc>
            </a:pPr>
            <a:r>
              <a:rPr lang="en-US" sz="2499" spc="39">
                <a:solidFill>
                  <a:srgbClr val="FFFFFF"/>
                </a:solidFill>
                <a:latin typeface="Roboto"/>
                <a:ea typeface="Roboto"/>
                <a:cs typeface="Roboto"/>
                <a:sym typeface="Roboto"/>
              </a:rPr>
              <a:t>For travelers, parents, grandparents, and anyone who loves sharing life's moments, PicStory is your personal storytelling assistant. It's not just an app - it's a new way to keep your memories alive and connect with loved ones in the language that means most to you.</a:t>
            </a:r>
          </a:p>
        </p:txBody>
      </p:sp>
      <p:sp>
        <p:nvSpPr>
          <p:cNvPr id="3" name="TextBox 3"/>
          <p:cNvSpPr txBox="1"/>
          <p:nvPr/>
        </p:nvSpPr>
        <p:spPr>
          <a:xfrm>
            <a:off x="6662167" y="723527"/>
            <a:ext cx="4009311" cy="969647"/>
          </a:xfrm>
          <a:prstGeom prst="rect">
            <a:avLst/>
          </a:prstGeom>
        </p:spPr>
        <p:txBody>
          <a:bodyPr lIns="0" tIns="0" rIns="0" bIns="0" rtlCol="0" anchor="t">
            <a:spAutoFit/>
          </a:bodyPr>
          <a:lstStyle/>
          <a:p>
            <a:pPr algn="ctr">
              <a:lnSpc>
                <a:spcPts val="7979"/>
              </a:lnSpc>
              <a:spcBef>
                <a:spcPct val="0"/>
              </a:spcBef>
            </a:pPr>
            <a:r>
              <a:rPr lang="en-US" sz="5699" b="1">
                <a:solidFill>
                  <a:srgbClr val="FFFFFF"/>
                </a:solidFill>
                <a:latin typeface="Cooper BT Bold"/>
                <a:ea typeface="Cooper BT Bold"/>
                <a:cs typeface="Cooper BT Bold"/>
                <a:sym typeface="Cooper BT Bold"/>
              </a:rPr>
              <a:t>Conclusion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2381827" y="837702"/>
            <a:ext cx="15504617" cy="917172"/>
          </a:xfrm>
          <a:prstGeom prst="rect">
            <a:avLst/>
          </a:prstGeom>
        </p:spPr>
        <p:txBody>
          <a:bodyPr lIns="0" tIns="0" rIns="0" bIns="0" rtlCol="0" anchor="t">
            <a:spAutoFit/>
          </a:bodyPr>
          <a:lstStyle/>
          <a:p>
            <a:pPr algn="l">
              <a:lnSpc>
                <a:spcPts val="7053"/>
              </a:lnSpc>
            </a:pPr>
            <a:r>
              <a:rPr lang="en-US" sz="6471" b="1">
                <a:solidFill>
                  <a:srgbClr val="FFFFFF"/>
                </a:solidFill>
                <a:latin typeface="Cooper BT Bold"/>
                <a:ea typeface="Cooper BT Bold"/>
                <a:cs typeface="Cooper BT Bold"/>
                <a:sym typeface="Cooper BT Bold"/>
              </a:rPr>
              <a:t>INDIVIDUAL CONTRIBUTIONS</a:t>
            </a:r>
          </a:p>
        </p:txBody>
      </p:sp>
      <p:sp>
        <p:nvSpPr>
          <p:cNvPr id="3" name="TextBox 3"/>
          <p:cNvSpPr txBox="1"/>
          <p:nvPr/>
        </p:nvSpPr>
        <p:spPr>
          <a:xfrm>
            <a:off x="1554509" y="2507890"/>
            <a:ext cx="6214709" cy="6552570"/>
          </a:xfrm>
          <a:prstGeom prst="rect">
            <a:avLst/>
          </a:prstGeom>
        </p:spPr>
        <p:txBody>
          <a:bodyPr lIns="0" tIns="0" rIns="0" bIns="0" rtlCol="0" anchor="t">
            <a:spAutoFit/>
          </a:bodyPr>
          <a:lstStyle/>
          <a:p>
            <a:pPr algn="just">
              <a:lnSpc>
                <a:spcPts val="7519"/>
              </a:lnSpc>
            </a:pPr>
            <a:r>
              <a:rPr lang="en-US" sz="3199">
                <a:solidFill>
                  <a:srgbClr val="FFFFFF"/>
                </a:solidFill>
                <a:latin typeface="Nunito"/>
                <a:ea typeface="Nunito"/>
                <a:cs typeface="Nunito"/>
                <a:sym typeface="Nunito"/>
              </a:rPr>
              <a:t>Maruthi V Kamath                    </a:t>
            </a:r>
          </a:p>
          <a:p>
            <a:pPr algn="just">
              <a:lnSpc>
                <a:spcPts val="7519"/>
              </a:lnSpc>
            </a:pPr>
            <a:r>
              <a:rPr lang="en-US" sz="3199">
                <a:solidFill>
                  <a:srgbClr val="FFFFFF"/>
                </a:solidFill>
                <a:latin typeface="Nunito"/>
                <a:ea typeface="Nunito"/>
                <a:cs typeface="Nunito"/>
                <a:sym typeface="Nunito"/>
              </a:rPr>
              <a:t> Ahmed Noorundin Mulla          </a:t>
            </a:r>
          </a:p>
          <a:p>
            <a:pPr algn="just">
              <a:lnSpc>
                <a:spcPts val="7519"/>
              </a:lnSpc>
            </a:pPr>
            <a:r>
              <a:rPr lang="en-US" sz="3199">
                <a:solidFill>
                  <a:srgbClr val="FFFFFF"/>
                </a:solidFill>
                <a:latin typeface="Nunito"/>
                <a:ea typeface="Nunito"/>
                <a:cs typeface="Nunito"/>
                <a:sym typeface="Nunito"/>
              </a:rPr>
              <a:t> Hamza Ali Ahmed                    </a:t>
            </a:r>
          </a:p>
          <a:p>
            <a:pPr algn="just">
              <a:lnSpc>
                <a:spcPts val="7519"/>
              </a:lnSpc>
            </a:pPr>
            <a:r>
              <a:rPr lang="en-US" sz="3199">
                <a:solidFill>
                  <a:srgbClr val="FFFFFF"/>
                </a:solidFill>
                <a:latin typeface="Nunito"/>
                <a:ea typeface="Nunito"/>
                <a:cs typeface="Nunito"/>
                <a:sym typeface="Nunito"/>
              </a:rPr>
              <a:t> Sakshi Singh                             </a:t>
            </a:r>
          </a:p>
          <a:p>
            <a:pPr algn="just">
              <a:lnSpc>
                <a:spcPts val="7519"/>
              </a:lnSpc>
            </a:pPr>
            <a:r>
              <a:rPr lang="en-US" sz="3199">
                <a:solidFill>
                  <a:srgbClr val="FFFFFF"/>
                </a:solidFill>
                <a:latin typeface="Nunito"/>
                <a:ea typeface="Nunito"/>
                <a:cs typeface="Nunito"/>
                <a:sym typeface="Nunito"/>
              </a:rPr>
              <a:t> Syed Usman                              </a:t>
            </a:r>
          </a:p>
          <a:p>
            <a:pPr algn="just">
              <a:lnSpc>
                <a:spcPts val="7519"/>
              </a:lnSpc>
            </a:pPr>
            <a:r>
              <a:rPr lang="en-US" sz="3199">
                <a:solidFill>
                  <a:srgbClr val="FFFFFF"/>
                </a:solidFill>
                <a:latin typeface="Nunito"/>
                <a:ea typeface="Nunito"/>
                <a:cs typeface="Nunito"/>
                <a:sym typeface="Nunito"/>
              </a:rPr>
              <a:t> Adarsh Kumar Singh      </a:t>
            </a:r>
          </a:p>
          <a:p>
            <a:pPr algn="just">
              <a:lnSpc>
                <a:spcPts val="7519"/>
              </a:lnSpc>
            </a:pPr>
            <a:endParaRPr lang="en-US" sz="3199">
              <a:solidFill>
                <a:srgbClr val="FFFFFF"/>
              </a:solidFill>
              <a:latin typeface="Nunito"/>
              <a:ea typeface="Nunito"/>
              <a:cs typeface="Nunito"/>
              <a:sym typeface="Nunito"/>
            </a:endParaRPr>
          </a:p>
        </p:txBody>
      </p:sp>
      <p:sp>
        <p:nvSpPr>
          <p:cNvPr id="4" name="TextBox 4"/>
          <p:cNvSpPr txBox="1"/>
          <p:nvPr/>
        </p:nvSpPr>
        <p:spPr>
          <a:xfrm>
            <a:off x="8832270" y="2784115"/>
            <a:ext cx="7473363" cy="1349313"/>
          </a:xfrm>
          <a:prstGeom prst="rect">
            <a:avLst/>
          </a:prstGeom>
        </p:spPr>
        <p:txBody>
          <a:bodyPr lIns="0" tIns="0" rIns="0" bIns="0" rtlCol="0" anchor="t">
            <a:spAutoFit/>
          </a:bodyPr>
          <a:lstStyle/>
          <a:p>
            <a:pPr algn="ctr">
              <a:lnSpc>
                <a:spcPts val="5428"/>
              </a:lnSpc>
            </a:pPr>
            <a:r>
              <a:rPr lang="en-US" sz="3877">
                <a:solidFill>
                  <a:srgbClr val="FFFFFF"/>
                </a:solidFill>
                <a:latin typeface="Nunito"/>
                <a:ea typeface="Nunito"/>
                <a:cs typeface="Nunito"/>
                <a:sym typeface="Nunito"/>
              </a:rPr>
              <a:t>Code</a:t>
            </a:r>
          </a:p>
          <a:p>
            <a:pPr algn="ctr">
              <a:lnSpc>
                <a:spcPts val="5428"/>
              </a:lnSpc>
              <a:spcBef>
                <a:spcPct val="0"/>
              </a:spcBef>
            </a:pPr>
            <a:endParaRPr lang="en-US" sz="3877">
              <a:solidFill>
                <a:srgbClr val="FFFFFF"/>
              </a:solidFill>
              <a:latin typeface="Nunito"/>
              <a:ea typeface="Nunito"/>
              <a:cs typeface="Nunito"/>
              <a:sym typeface="Nunito"/>
            </a:endParaRPr>
          </a:p>
        </p:txBody>
      </p:sp>
      <p:sp>
        <p:nvSpPr>
          <p:cNvPr id="5" name="TextBox 5"/>
          <p:cNvSpPr txBox="1"/>
          <p:nvPr/>
        </p:nvSpPr>
        <p:spPr>
          <a:xfrm>
            <a:off x="11827108" y="4556124"/>
            <a:ext cx="3564521" cy="587376"/>
          </a:xfrm>
          <a:prstGeom prst="rect">
            <a:avLst/>
          </a:prstGeom>
        </p:spPr>
        <p:txBody>
          <a:bodyPr lIns="0" tIns="0" rIns="0" bIns="0" rtlCol="0" anchor="t">
            <a:spAutoFit/>
          </a:bodyPr>
          <a:lstStyle/>
          <a:p>
            <a:pPr algn="ctr">
              <a:lnSpc>
                <a:spcPts val="4899"/>
              </a:lnSpc>
              <a:spcBef>
                <a:spcPct val="0"/>
              </a:spcBef>
            </a:pPr>
            <a:r>
              <a:rPr lang="en-US" sz="3499">
                <a:solidFill>
                  <a:srgbClr val="FFFFFF"/>
                </a:solidFill>
                <a:latin typeface="Nunito"/>
                <a:ea typeface="Nunito"/>
                <a:cs typeface="Nunito"/>
                <a:sym typeface="Nunito"/>
              </a:rPr>
              <a:t>Report and PPT</a:t>
            </a:r>
          </a:p>
        </p:txBody>
      </p:sp>
      <p:sp>
        <p:nvSpPr>
          <p:cNvPr id="6" name="TextBox 6"/>
          <p:cNvSpPr txBox="1"/>
          <p:nvPr/>
        </p:nvSpPr>
        <p:spPr>
          <a:xfrm>
            <a:off x="11827108" y="5638124"/>
            <a:ext cx="3564521" cy="587376"/>
          </a:xfrm>
          <a:prstGeom prst="rect">
            <a:avLst/>
          </a:prstGeom>
        </p:spPr>
        <p:txBody>
          <a:bodyPr lIns="0" tIns="0" rIns="0" bIns="0" rtlCol="0" anchor="t">
            <a:spAutoFit/>
          </a:bodyPr>
          <a:lstStyle/>
          <a:p>
            <a:pPr algn="ctr">
              <a:lnSpc>
                <a:spcPts val="4899"/>
              </a:lnSpc>
              <a:spcBef>
                <a:spcPct val="0"/>
              </a:spcBef>
            </a:pPr>
            <a:r>
              <a:rPr lang="en-US" sz="3499">
                <a:solidFill>
                  <a:srgbClr val="FFFFFF"/>
                </a:solidFill>
                <a:latin typeface="Nunito"/>
                <a:ea typeface="Nunito"/>
                <a:cs typeface="Nunito"/>
                <a:sym typeface="Nunito"/>
              </a:rPr>
              <a:t>Report and PPT</a:t>
            </a:r>
          </a:p>
        </p:txBody>
      </p:sp>
      <p:sp>
        <p:nvSpPr>
          <p:cNvPr id="7" name="TextBox 7"/>
          <p:cNvSpPr txBox="1"/>
          <p:nvPr/>
        </p:nvSpPr>
        <p:spPr>
          <a:xfrm>
            <a:off x="8832270" y="7474547"/>
            <a:ext cx="7473363" cy="1349313"/>
          </a:xfrm>
          <a:prstGeom prst="rect">
            <a:avLst/>
          </a:prstGeom>
        </p:spPr>
        <p:txBody>
          <a:bodyPr lIns="0" tIns="0" rIns="0" bIns="0" rtlCol="0" anchor="t">
            <a:spAutoFit/>
          </a:bodyPr>
          <a:lstStyle/>
          <a:p>
            <a:pPr algn="ctr">
              <a:lnSpc>
                <a:spcPts val="5428"/>
              </a:lnSpc>
            </a:pPr>
            <a:r>
              <a:rPr lang="en-US" sz="3877">
                <a:solidFill>
                  <a:srgbClr val="FFFFFF"/>
                </a:solidFill>
                <a:latin typeface="Nunito"/>
                <a:ea typeface="Nunito"/>
                <a:cs typeface="Nunito"/>
                <a:sym typeface="Nunito"/>
              </a:rPr>
              <a:t>Code</a:t>
            </a:r>
          </a:p>
          <a:p>
            <a:pPr algn="ctr">
              <a:lnSpc>
                <a:spcPts val="5428"/>
              </a:lnSpc>
              <a:spcBef>
                <a:spcPct val="0"/>
              </a:spcBef>
            </a:pPr>
            <a:endParaRPr lang="en-US" sz="3877">
              <a:solidFill>
                <a:srgbClr val="FFFFFF"/>
              </a:solidFill>
              <a:latin typeface="Nunito"/>
              <a:ea typeface="Nunito"/>
              <a:cs typeface="Nunito"/>
              <a:sym typeface="Nunito"/>
            </a:endParaRPr>
          </a:p>
        </p:txBody>
      </p:sp>
      <p:sp>
        <p:nvSpPr>
          <p:cNvPr id="8" name="TextBox 8"/>
          <p:cNvSpPr txBox="1"/>
          <p:nvPr/>
        </p:nvSpPr>
        <p:spPr>
          <a:xfrm>
            <a:off x="10643521" y="3811165"/>
            <a:ext cx="3564521" cy="587376"/>
          </a:xfrm>
          <a:prstGeom prst="rect">
            <a:avLst/>
          </a:prstGeom>
        </p:spPr>
        <p:txBody>
          <a:bodyPr lIns="0" tIns="0" rIns="0" bIns="0" rtlCol="0" anchor="t">
            <a:spAutoFit/>
          </a:bodyPr>
          <a:lstStyle/>
          <a:p>
            <a:pPr algn="ctr">
              <a:lnSpc>
                <a:spcPts val="4899"/>
              </a:lnSpc>
              <a:spcBef>
                <a:spcPct val="0"/>
              </a:spcBef>
            </a:pPr>
            <a:r>
              <a:rPr lang="en-US" sz="3499">
                <a:solidFill>
                  <a:srgbClr val="FFFFFF"/>
                </a:solidFill>
                <a:latin typeface="Nunito"/>
                <a:ea typeface="Nunito"/>
                <a:cs typeface="Nunito"/>
                <a:sym typeface="Nunito"/>
              </a:rPr>
              <a:t>PPT</a:t>
            </a:r>
          </a:p>
        </p:txBody>
      </p:sp>
      <p:sp>
        <p:nvSpPr>
          <p:cNvPr id="9" name="TextBox 9"/>
          <p:cNvSpPr txBox="1"/>
          <p:nvPr/>
        </p:nvSpPr>
        <p:spPr>
          <a:xfrm>
            <a:off x="10643521" y="6644600"/>
            <a:ext cx="3564521" cy="587376"/>
          </a:xfrm>
          <a:prstGeom prst="rect">
            <a:avLst/>
          </a:prstGeom>
        </p:spPr>
        <p:txBody>
          <a:bodyPr lIns="0" tIns="0" rIns="0" bIns="0" rtlCol="0" anchor="t">
            <a:spAutoFit/>
          </a:bodyPr>
          <a:lstStyle/>
          <a:p>
            <a:pPr algn="ctr">
              <a:lnSpc>
                <a:spcPts val="4899"/>
              </a:lnSpc>
              <a:spcBef>
                <a:spcPct val="0"/>
              </a:spcBef>
            </a:pPr>
            <a:r>
              <a:rPr lang="en-US" sz="3499">
                <a:solidFill>
                  <a:srgbClr val="FFFFFF"/>
                </a:solidFill>
                <a:latin typeface="Nunito"/>
                <a:ea typeface="Nunito"/>
                <a:cs typeface="Nunito"/>
                <a:sym typeface="Nunito"/>
              </a:rPr>
              <a:t>PPT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127342" y="3980122"/>
            <a:ext cx="12327182" cy="2326756"/>
          </a:xfrm>
          <a:custGeom>
            <a:avLst/>
            <a:gdLst/>
            <a:ahLst/>
            <a:cxnLst/>
            <a:rect l="l" t="t" r="r" b="b"/>
            <a:pathLst>
              <a:path w="12327182" h="2326756">
                <a:moveTo>
                  <a:pt x="0" y="0"/>
                </a:moveTo>
                <a:lnTo>
                  <a:pt x="12327182" y="0"/>
                </a:lnTo>
                <a:lnTo>
                  <a:pt x="12327182" y="2326756"/>
                </a:lnTo>
                <a:lnTo>
                  <a:pt x="0" y="2326756"/>
                </a:lnTo>
                <a:lnTo>
                  <a:pt x="0" y="0"/>
                </a:lnTo>
                <a:close/>
              </a:path>
            </a:pathLst>
          </a:custGeom>
          <a:blipFill>
            <a:blip r:embed="rId2"/>
            <a:stretch>
              <a:fillRect/>
            </a:stretch>
          </a:blipFill>
        </p:spPr>
      </p:sp>
      <p:sp>
        <p:nvSpPr>
          <p:cNvPr id="3" name="TextBox 3"/>
          <p:cNvSpPr txBox="1"/>
          <p:nvPr/>
        </p:nvSpPr>
        <p:spPr>
          <a:xfrm>
            <a:off x="4398743" y="3761826"/>
            <a:ext cx="9490515" cy="2487123"/>
          </a:xfrm>
          <a:prstGeom prst="rect">
            <a:avLst/>
          </a:prstGeom>
        </p:spPr>
        <p:txBody>
          <a:bodyPr lIns="0" tIns="0" rIns="0" bIns="0" rtlCol="0" anchor="t">
            <a:spAutoFit/>
          </a:bodyPr>
          <a:lstStyle/>
          <a:p>
            <a:pPr algn="ctr">
              <a:lnSpc>
                <a:spcPts val="20350"/>
              </a:lnSpc>
              <a:spcBef>
                <a:spcPct val="0"/>
              </a:spcBef>
            </a:pPr>
            <a:r>
              <a:rPr lang="en-US" sz="14535">
                <a:solidFill>
                  <a:srgbClr val="FFFFFF"/>
                </a:solidFill>
                <a:latin typeface="Anton"/>
                <a:ea typeface="Anton"/>
                <a:cs typeface="Anton"/>
                <a:sym typeface="Anton"/>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7543225" y="784600"/>
            <a:ext cx="10072749" cy="8473700"/>
          </a:xfrm>
          <a:custGeom>
            <a:avLst/>
            <a:gdLst/>
            <a:ahLst/>
            <a:cxnLst/>
            <a:rect l="l" t="t" r="r" b="b"/>
            <a:pathLst>
              <a:path w="10072749" h="8473700">
                <a:moveTo>
                  <a:pt x="0" y="0"/>
                </a:moveTo>
                <a:lnTo>
                  <a:pt x="10072748" y="0"/>
                </a:lnTo>
                <a:lnTo>
                  <a:pt x="10072748" y="8473700"/>
                </a:lnTo>
                <a:lnTo>
                  <a:pt x="0" y="8473700"/>
                </a:lnTo>
                <a:lnTo>
                  <a:pt x="0" y="0"/>
                </a:lnTo>
                <a:close/>
              </a:path>
            </a:pathLst>
          </a:custGeom>
          <a:blipFill>
            <a:blip r:embed="rId2"/>
            <a:stretch>
              <a:fillRect/>
            </a:stretch>
          </a:blipFill>
        </p:spPr>
      </p:sp>
      <p:sp>
        <p:nvSpPr>
          <p:cNvPr id="3" name="Freeform 3"/>
          <p:cNvSpPr/>
          <p:nvPr/>
        </p:nvSpPr>
        <p:spPr>
          <a:xfrm>
            <a:off x="-1077892" y="2950019"/>
            <a:ext cx="3868413" cy="3942331"/>
          </a:xfrm>
          <a:custGeom>
            <a:avLst/>
            <a:gdLst/>
            <a:ahLst/>
            <a:cxnLst/>
            <a:rect l="l" t="t" r="r" b="b"/>
            <a:pathLst>
              <a:path w="3868413" h="3942331">
                <a:moveTo>
                  <a:pt x="0" y="0"/>
                </a:moveTo>
                <a:lnTo>
                  <a:pt x="3868413" y="0"/>
                </a:lnTo>
                <a:lnTo>
                  <a:pt x="3868413" y="3942331"/>
                </a:lnTo>
                <a:lnTo>
                  <a:pt x="0" y="3942331"/>
                </a:lnTo>
                <a:lnTo>
                  <a:pt x="0" y="0"/>
                </a:lnTo>
                <a:close/>
              </a:path>
            </a:pathLst>
          </a:custGeom>
          <a:blipFill>
            <a:blip r:embed="rId3">
              <a:alphaModFix amt="31999"/>
            </a:blip>
            <a:stretch>
              <a:fillRect/>
            </a:stretch>
          </a:blipFill>
        </p:spPr>
      </p:sp>
      <p:sp>
        <p:nvSpPr>
          <p:cNvPr id="4" name="TextBox 4"/>
          <p:cNvSpPr txBox="1"/>
          <p:nvPr/>
        </p:nvSpPr>
        <p:spPr>
          <a:xfrm>
            <a:off x="824411" y="3546659"/>
            <a:ext cx="6718813" cy="2654307"/>
          </a:xfrm>
          <a:prstGeom prst="rect">
            <a:avLst/>
          </a:prstGeom>
        </p:spPr>
        <p:txBody>
          <a:bodyPr lIns="0" tIns="0" rIns="0" bIns="0" rtlCol="0" anchor="t">
            <a:spAutoFit/>
          </a:bodyPr>
          <a:lstStyle/>
          <a:p>
            <a:pPr algn="l">
              <a:lnSpc>
                <a:spcPts val="21699"/>
              </a:lnSpc>
              <a:spcBef>
                <a:spcPct val="0"/>
              </a:spcBef>
            </a:pPr>
            <a:r>
              <a:rPr lang="en-US" sz="15499">
                <a:solidFill>
                  <a:srgbClr val="FFFFFF"/>
                </a:solidFill>
                <a:latin typeface="Anton"/>
                <a:ea typeface="Anton"/>
                <a:cs typeface="Anton"/>
                <a:sym typeface="Anton"/>
              </a:rPr>
              <a:t>AGENDA</a:t>
            </a:r>
          </a:p>
        </p:txBody>
      </p:sp>
      <p:sp>
        <p:nvSpPr>
          <p:cNvPr id="5" name="Freeform 5"/>
          <p:cNvSpPr/>
          <p:nvPr/>
        </p:nvSpPr>
        <p:spPr>
          <a:xfrm>
            <a:off x="9167414" y="1156868"/>
            <a:ext cx="6824369" cy="7528634"/>
          </a:xfrm>
          <a:custGeom>
            <a:avLst/>
            <a:gdLst/>
            <a:ahLst/>
            <a:cxnLst/>
            <a:rect l="l" t="t" r="r" b="b"/>
            <a:pathLst>
              <a:path w="6824369" h="7528634">
                <a:moveTo>
                  <a:pt x="0" y="0"/>
                </a:moveTo>
                <a:lnTo>
                  <a:pt x="6824370" y="0"/>
                </a:lnTo>
                <a:lnTo>
                  <a:pt x="6824370" y="7528634"/>
                </a:lnTo>
                <a:lnTo>
                  <a:pt x="0" y="7528634"/>
                </a:lnTo>
                <a:lnTo>
                  <a:pt x="0" y="0"/>
                </a:lnTo>
                <a:close/>
              </a:path>
            </a:pathLst>
          </a:custGeom>
          <a:blipFill>
            <a:blip r:embed="rId4">
              <a:extLst>
                <a:ext uri="{96DAC541-7B7A-43D3-8B79-37D633B846F1}">
                  <asvg:svgBlip xmlns:asvg="http://schemas.microsoft.com/office/drawing/2016/SVG/main" r:embed="rId5"/>
                </a:ext>
              </a:extLst>
            </a:blip>
            <a:stretch>
              <a:fillRect l="-3983" t="-2497" r="-3745"/>
            </a:stretch>
          </a:blipFill>
        </p:spPr>
      </p:sp>
      <p:sp>
        <p:nvSpPr>
          <p:cNvPr id="6" name="TextBox 6"/>
          <p:cNvSpPr txBox="1"/>
          <p:nvPr/>
        </p:nvSpPr>
        <p:spPr>
          <a:xfrm>
            <a:off x="8840747" y="5297675"/>
            <a:ext cx="3738852" cy="471805"/>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5. Tech Stack</a:t>
            </a:r>
          </a:p>
        </p:txBody>
      </p:sp>
      <p:sp>
        <p:nvSpPr>
          <p:cNvPr id="7" name="TextBox 7"/>
          <p:cNvSpPr txBox="1"/>
          <p:nvPr/>
        </p:nvSpPr>
        <p:spPr>
          <a:xfrm>
            <a:off x="8955276" y="2970489"/>
            <a:ext cx="5617694" cy="523240"/>
          </a:xfrm>
          <a:prstGeom prst="rect">
            <a:avLst/>
          </a:prstGeom>
        </p:spPr>
        <p:txBody>
          <a:bodyPr lIns="0" tIns="0" rIns="0" bIns="0" rtlCol="0" anchor="t">
            <a:spAutoFit/>
          </a:bodyPr>
          <a:lstStyle/>
          <a:p>
            <a:pPr algn="ctr">
              <a:lnSpc>
                <a:spcPts val="4070"/>
              </a:lnSpc>
            </a:pPr>
            <a:r>
              <a:rPr lang="en-US" sz="3700" b="1">
                <a:solidFill>
                  <a:srgbClr val="000000"/>
                </a:solidFill>
                <a:latin typeface="Nunito Bold"/>
                <a:ea typeface="Nunito Bold"/>
                <a:cs typeface="Nunito Bold"/>
                <a:sym typeface="Nunito Bold"/>
              </a:rPr>
              <a:t>2.  Problem Statement</a:t>
            </a:r>
          </a:p>
        </p:txBody>
      </p:sp>
      <p:sp>
        <p:nvSpPr>
          <p:cNvPr id="8" name="TextBox 8"/>
          <p:cNvSpPr txBox="1"/>
          <p:nvPr/>
        </p:nvSpPr>
        <p:spPr>
          <a:xfrm>
            <a:off x="9144000" y="3769954"/>
            <a:ext cx="6577491" cy="471805"/>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3. Simplified Solution Diagram</a:t>
            </a:r>
          </a:p>
        </p:txBody>
      </p:sp>
      <p:sp>
        <p:nvSpPr>
          <p:cNvPr id="9" name="TextBox 9"/>
          <p:cNvSpPr txBox="1"/>
          <p:nvPr/>
        </p:nvSpPr>
        <p:spPr>
          <a:xfrm>
            <a:off x="8955276" y="4549645"/>
            <a:ext cx="6510833" cy="471805"/>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4. Approach and Innovations</a:t>
            </a:r>
          </a:p>
        </p:txBody>
      </p:sp>
      <p:sp>
        <p:nvSpPr>
          <p:cNvPr id="10" name="TextBox 10"/>
          <p:cNvSpPr txBox="1"/>
          <p:nvPr/>
        </p:nvSpPr>
        <p:spPr>
          <a:xfrm>
            <a:off x="9184741" y="6102855"/>
            <a:ext cx="6789716" cy="938530"/>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6. LLM Integration &amp; Challenges</a:t>
            </a:r>
          </a:p>
          <a:p>
            <a:pPr algn="ctr">
              <a:lnSpc>
                <a:spcPts val="3740"/>
              </a:lnSpc>
            </a:pPr>
            <a:endParaRPr lang="en-US" sz="3400" b="1">
              <a:solidFill>
                <a:srgbClr val="000000"/>
              </a:solidFill>
              <a:latin typeface="Nunito Bold"/>
              <a:ea typeface="Nunito Bold"/>
              <a:cs typeface="Nunito Bold"/>
              <a:sym typeface="Nunito Bold"/>
            </a:endParaRPr>
          </a:p>
        </p:txBody>
      </p:sp>
      <p:sp>
        <p:nvSpPr>
          <p:cNvPr id="11" name="TextBox 11"/>
          <p:cNvSpPr txBox="1"/>
          <p:nvPr/>
        </p:nvSpPr>
        <p:spPr>
          <a:xfrm>
            <a:off x="9304640" y="7631936"/>
            <a:ext cx="4918965" cy="1325245"/>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8. Conclusion and Team                                               Contributions</a:t>
            </a:r>
          </a:p>
          <a:p>
            <a:pPr algn="l">
              <a:lnSpc>
                <a:spcPts val="3080"/>
              </a:lnSpc>
            </a:pPr>
            <a:endParaRPr lang="en-US" sz="3400" b="1">
              <a:solidFill>
                <a:srgbClr val="000000"/>
              </a:solidFill>
              <a:latin typeface="Nunito Bold"/>
              <a:ea typeface="Nunito Bold"/>
              <a:cs typeface="Nunito Bold"/>
              <a:sym typeface="Nunito Bold"/>
            </a:endParaRPr>
          </a:p>
        </p:txBody>
      </p:sp>
      <p:sp>
        <p:nvSpPr>
          <p:cNvPr id="12" name="TextBox 12"/>
          <p:cNvSpPr txBox="1"/>
          <p:nvPr/>
        </p:nvSpPr>
        <p:spPr>
          <a:xfrm>
            <a:off x="9144000" y="6883905"/>
            <a:ext cx="5995143" cy="471805"/>
          </a:xfrm>
          <a:prstGeom prst="rect">
            <a:avLst/>
          </a:prstGeom>
        </p:spPr>
        <p:txBody>
          <a:bodyPr lIns="0" tIns="0" rIns="0" bIns="0" rtlCol="0" anchor="t">
            <a:spAutoFit/>
          </a:bodyPr>
          <a:lstStyle/>
          <a:p>
            <a:pPr algn="ctr">
              <a:lnSpc>
                <a:spcPts val="3740"/>
              </a:lnSpc>
            </a:pPr>
            <a:r>
              <a:rPr lang="en-US" sz="3400" b="1">
                <a:solidFill>
                  <a:srgbClr val="000000"/>
                </a:solidFill>
                <a:latin typeface="Nunito Bold"/>
                <a:ea typeface="Nunito Bold"/>
                <a:cs typeface="Nunito Bold"/>
                <a:sym typeface="Nunito Bold"/>
              </a:rPr>
              <a:t>7. Impact &amp; Future Outlook</a:t>
            </a:r>
          </a:p>
        </p:txBody>
      </p:sp>
      <p:sp>
        <p:nvSpPr>
          <p:cNvPr id="13" name="TextBox 13"/>
          <p:cNvSpPr txBox="1"/>
          <p:nvPr/>
        </p:nvSpPr>
        <p:spPr>
          <a:xfrm>
            <a:off x="7175921" y="2030410"/>
            <a:ext cx="6824369" cy="662941"/>
          </a:xfrm>
          <a:prstGeom prst="rect">
            <a:avLst/>
          </a:prstGeom>
        </p:spPr>
        <p:txBody>
          <a:bodyPr lIns="0" tIns="0" rIns="0" bIns="0" rtlCol="0" anchor="t">
            <a:spAutoFit/>
          </a:bodyPr>
          <a:lstStyle/>
          <a:p>
            <a:pPr marL="841999" lvl="1" indent="-420999" algn="ctr">
              <a:lnSpc>
                <a:spcPts val="5459"/>
              </a:lnSpc>
              <a:spcBef>
                <a:spcPct val="0"/>
              </a:spcBef>
              <a:buAutoNum type="arabicPeriod"/>
            </a:pPr>
            <a:r>
              <a:rPr lang="en-US" sz="3899" b="1">
                <a:solidFill>
                  <a:srgbClr val="000000"/>
                </a:solidFill>
                <a:latin typeface="Nunito Bold"/>
                <a:ea typeface="Nunito Bold"/>
                <a:cs typeface="Nunito Bold"/>
                <a:sym typeface="Nunito Bold"/>
              </a:rPr>
              <a:t>1. Introduction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435963" y="745824"/>
            <a:ext cx="11589850" cy="2119101"/>
          </a:xfrm>
          <a:custGeom>
            <a:avLst/>
            <a:gdLst/>
            <a:ahLst/>
            <a:cxnLst/>
            <a:rect l="l" t="t" r="r" b="b"/>
            <a:pathLst>
              <a:path w="11589850" h="2119101">
                <a:moveTo>
                  <a:pt x="0" y="0"/>
                </a:moveTo>
                <a:lnTo>
                  <a:pt x="11589850" y="0"/>
                </a:lnTo>
                <a:lnTo>
                  <a:pt x="11589850" y="2119100"/>
                </a:lnTo>
                <a:lnTo>
                  <a:pt x="0" y="2119100"/>
                </a:lnTo>
                <a:lnTo>
                  <a:pt x="0" y="0"/>
                </a:lnTo>
                <a:close/>
              </a:path>
            </a:pathLst>
          </a:custGeom>
          <a:blipFill>
            <a:blip r:embed="rId2"/>
            <a:stretch>
              <a:fillRect/>
            </a:stretch>
          </a:blipFill>
        </p:spPr>
      </p:sp>
      <p:sp>
        <p:nvSpPr>
          <p:cNvPr id="3" name="Freeform 3"/>
          <p:cNvSpPr/>
          <p:nvPr/>
        </p:nvSpPr>
        <p:spPr>
          <a:xfrm>
            <a:off x="2882937" y="3127487"/>
            <a:ext cx="1471528" cy="1454974"/>
          </a:xfrm>
          <a:custGeom>
            <a:avLst/>
            <a:gdLst/>
            <a:ahLst/>
            <a:cxnLst/>
            <a:rect l="l" t="t" r="r" b="b"/>
            <a:pathLst>
              <a:path w="1471528" h="1454974">
                <a:moveTo>
                  <a:pt x="0" y="0"/>
                </a:moveTo>
                <a:lnTo>
                  <a:pt x="1471528" y="0"/>
                </a:lnTo>
                <a:lnTo>
                  <a:pt x="1471528" y="1454974"/>
                </a:lnTo>
                <a:lnTo>
                  <a:pt x="0" y="1454974"/>
                </a:lnTo>
                <a:lnTo>
                  <a:pt x="0" y="0"/>
                </a:lnTo>
                <a:close/>
              </a:path>
            </a:pathLst>
          </a:custGeom>
          <a:blipFill>
            <a:blip r:embed="rId3">
              <a:alphaModFix amt="29000"/>
            </a:blip>
            <a:stretch>
              <a:fillRect/>
            </a:stretch>
          </a:blipFill>
        </p:spPr>
      </p:sp>
      <p:sp>
        <p:nvSpPr>
          <p:cNvPr id="4" name="Freeform 4"/>
          <p:cNvSpPr/>
          <p:nvPr/>
        </p:nvSpPr>
        <p:spPr>
          <a:xfrm>
            <a:off x="15025813" y="1077887"/>
            <a:ext cx="1471528" cy="1454974"/>
          </a:xfrm>
          <a:custGeom>
            <a:avLst/>
            <a:gdLst/>
            <a:ahLst/>
            <a:cxnLst/>
            <a:rect l="l" t="t" r="r" b="b"/>
            <a:pathLst>
              <a:path w="1471528" h="1454974">
                <a:moveTo>
                  <a:pt x="0" y="0"/>
                </a:moveTo>
                <a:lnTo>
                  <a:pt x="1471528" y="0"/>
                </a:lnTo>
                <a:lnTo>
                  <a:pt x="1471528" y="1454974"/>
                </a:lnTo>
                <a:lnTo>
                  <a:pt x="0" y="1454974"/>
                </a:lnTo>
                <a:lnTo>
                  <a:pt x="0" y="0"/>
                </a:lnTo>
                <a:close/>
              </a:path>
            </a:pathLst>
          </a:custGeom>
          <a:blipFill>
            <a:blip r:embed="rId3">
              <a:alphaModFix amt="29000"/>
            </a:blip>
            <a:stretch>
              <a:fillRect/>
            </a:stretch>
          </a:blipFill>
        </p:spPr>
      </p:sp>
      <p:sp>
        <p:nvSpPr>
          <p:cNvPr id="5" name="Freeform 5"/>
          <p:cNvSpPr/>
          <p:nvPr/>
        </p:nvSpPr>
        <p:spPr>
          <a:xfrm>
            <a:off x="15961975" y="75215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4"/>
            <a:stretch>
              <a:fillRect/>
            </a:stretch>
          </a:blipFill>
        </p:spPr>
      </p:sp>
      <p:sp>
        <p:nvSpPr>
          <p:cNvPr id="6" name="Freeform 6"/>
          <p:cNvSpPr/>
          <p:nvPr/>
        </p:nvSpPr>
        <p:spPr>
          <a:xfrm>
            <a:off x="-1620959" y="-516447"/>
            <a:ext cx="3829732" cy="3829732"/>
          </a:xfrm>
          <a:custGeom>
            <a:avLst/>
            <a:gdLst/>
            <a:ahLst/>
            <a:cxnLst/>
            <a:rect l="l" t="t" r="r" b="b"/>
            <a:pathLst>
              <a:path w="3829732" h="3829732">
                <a:moveTo>
                  <a:pt x="0" y="0"/>
                </a:moveTo>
                <a:lnTo>
                  <a:pt x="3829732" y="0"/>
                </a:lnTo>
                <a:lnTo>
                  <a:pt x="3829732" y="3829733"/>
                </a:lnTo>
                <a:lnTo>
                  <a:pt x="0" y="3829733"/>
                </a:lnTo>
                <a:lnTo>
                  <a:pt x="0" y="0"/>
                </a:lnTo>
                <a:close/>
              </a:path>
            </a:pathLst>
          </a:custGeom>
          <a:blipFill>
            <a:blip r:embed="rId4"/>
            <a:stretch>
              <a:fillRect/>
            </a:stretch>
          </a:blipFill>
        </p:spPr>
      </p:sp>
      <p:sp>
        <p:nvSpPr>
          <p:cNvPr id="7" name="TextBox 7"/>
          <p:cNvSpPr txBox="1"/>
          <p:nvPr/>
        </p:nvSpPr>
        <p:spPr>
          <a:xfrm>
            <a:off x="1483083" y="3462842"/>
            <a:ext cx="15321835" cy="5596509"/>
          </a:xfrm>
          <a:prstGeom prst="rect">
            <a:avLst/>
          </a:prstGeom>
        </p:spPr>
        <p:txBody>
          <a:bodyPr lIns="0" tIns="0" rIns="0" bIns="0" rtlCol="0" anchor="t">
            <a:spAutoFit/>
          </a:bodyPr>
          <a:lstStyle/>
          <a:p>
            <a:pPr algn="l">
              <a:lnSpc>
                <a:spcPts val="4488"/>
              </a:lnSpc>
            </a:pPr>
            <a:r>
              <a:rPr lang="en-US" sz="3400">
                <a:solidFill>
                  <a:srgbClr val="FFFFFF"/>
                </a:solidFill>
                <a:latin typeface="Cooper BT Light"/>
                <a:ea typeface="Cooper BT Light"/>
                <a:cs typeface="Cooper BT Light"/>
                <a:sym typeface="Cooper BT Light"/>
              </a:rPr>
              <a:t>We capture so many moments through photos and videos, but what if we could turn them into beautiful, narrated stories effortlessly? Our AI-powered PicStory Generator does exactly that! Simply upload your images, videos, or voice notes, and let AI create a captivating visual story with automatic descriptions, translations, and voiceovers.</a:t>
            </a:r>
          </a:p>
          <a:p>
            <a:pPr algn="l">
              <a:lnSpc>
                <a:spcPts val="4488"/>
              </a:lnSpc>
            </a:pPr>
            <a:endParaRPr lang="en-US" sz="3400">
              <a:solidFill>
                <a:srgbClr val="FFFFFF"/>
              </a:solidFill>
              <a:latin typeface="Cooper BT Light"/>
              <a:ea typeface="Cooper BT Light"/>
              <a:cs typeface="Cooper BT Light"/>
              <a:sym typeface="Cooper BT Light"/>
            </a:endParaRPr>
          </a:p>
          <a:p>
            <a:pPr algn="l">
              <a:lnSpc>
                <a:spcPts val="4488"/>
              </a:lnSpc>
            </a:pPr>
            <a:r>
              <a:rPr lang="en-US" sz="3400">
                <a:solidFill>
                  <a:srgbClr val="FFFFFF"/>
                </a:solidFill>
                <a:latin typeface="Cooper BT Light"/>
                <a:ea typeface="Cooper BT Light"/>
                <a:cs typeface="Cooper BT Light"/>
                <a:sym typeface="Cooper BT Light"/>
              </a:rPr>
              <a:t>With smart media processing, real-time previews, and seamless synchronization, you can transform your memories into stunning videos in just a few clicks. Whether it’s for travel vlogs, social media, or personal keepsakes, this tool makes storytelling easy, engaging, and magical!</a:t>
            </a:r>
          </a:p>
        </p:txBody>
      </p:sp>
      <p:sp>
        <p:nvSpPr>
          <p:cNvPr id="8" name="TextBox 8"/>
          <p:cNvSpPr txBox="1"/>
          <p:nvPr/>
        </p:nvSpPr>
        <p:spPr>
          <a:xfrm>
            <a:off x="5845536" y="1326267"/>
            <a:ext cx="7032263" cy="1024889"/>
          </a:xfrm>
          <a:prstGeom prst="rect">
            <a:avLst/>
          </a:prstGeom>
        </p:spPr>
        <p:txBody>
          <a:bodyPr wrap="square" lIns="0" tIns="0" rIns="0" bIns="0" rtlCol="0" anchor="t">
            <a:spAutoFit/>
          </a:bodyPr>
          <a:lstStyle/>
          <a:p>
            <a:pPr algn="ctr">
              <a:lnSpc>
                <a:spcPts val="7919"/>
              </a:lnSpc>
              <a:spcBef>
                <a:spcPct val="0"/>
              </a:spcBef>
            </a:pPr>
            <a:r>
              <a:rPr lang="en-US" sz="7199" dirty="0">
                <a:solidFill>
                  <a:srgbClr val="FFFFFF"/>
                </a:solidFill>
                <a:latin typeface="DM Serif Display"/>
                <a:ea typeface="DM Serif Display"/>
                <a:cs typeface="DM Serif Display"/>
                <a:sym typeface="DM Serif Display"/>
              </a:rPr>
              <a:t>INTRODUCTI0N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572350" y="1077887"/>
            <a:ext cx="11589850" cy="2119101"/>
          </a:xfrm>
          <a:custGeom>
            <a:avLst/>
            <a:gdLst/>
            <a:ahLst/>
            <a:cxnLst/>
            <a:rect l="l" t="t" r="r" b="b"/>
            <a:pathLst>
              <a:path w="11589850" h="2119101">
                <a:moveTo>
                  <a:pt x="0" y="0"/>
                </a:moveTo>
                <a:lnTo>
                  <a:pt x="11589850" y="0"/>
                </a:lnTo>
                <a:lnTo>
                  <a:pt x="11589850" y="2119101"/>
                </a:lnTo>
                <a:lnTo>
                  <a:pt x="0" y="2119101"/>
                </a:lnTo>
                <a:lnTo>
                  <a:pt x="0" y="0"/>
                </a:lnTo>
                <a:close/>
              </a:path>
            </a:pathLst>
          </a:custGeom>
          <a:blipFill>
            <a:blip r:embed="rId2"/>
            <a:stretch>
              <a:fillRect/>
            </a:stretch>
          </a:blipFill>
        </p:spPr>
      </p:sp>
      <p:sp>
        <p:nvSpPr>
          <p:cNvPr id="3" name="Freeform 3"/>
          <p:cNvSpPr/>
          <p:nvPr/>
        </p:nvSpPr>
        <p:spPr>
          <a:xfrm>
            <a:off x="2882937" y="3127487"/>
            <a:ext cx="1471528" cy="1454974"/>
          </a:xfrm>
          <a:custGeom>
            <a:avLst/>
            <a:gdLst/>
            <a:ahLst/>
            <a:cxnLst/>
            <a:rect l="l" t="t" r="r" b="b"/>
            <a:pathLst>
              <a:path w="1471528" h="1454974">
                <a:moveTo>
                  <a:pt x="0" y="0"/>
                </a:moveTo>
                <a:lnTo>
                  <a:pt x="1471528" y="0"/>
                </a:lnTo>
                <a:lnTo>
                  <a:pt x="1471528" y="1454974"/>
                </a:lnTo>
                <a:lnTo>
                  <a:pt x="0" y="1454974"/>
                </a:lnTo>
                <a:lnTo>
                  <a:pt x="0" y="0"/>
                </a:lnTo>
                <a:close/>
              </a:path>
            </a:pathLst>
          </a:custGeom>
          <a:blipFill>
            <a:blip r:embed="rId3">
              <a:alphaModFix amt="29000"/>
            </a:blip>
            <a:stretch>
              <a:fillRect/>
            </a:stretch>
          </a:blipFill>
        </p:spPr>
      </p:sp>
      <p:sp>
        <p:nvSpPr>
          <p:cNvPr id="4" name="Freeform 4"/>
          <p:cNvSpPr/>
          <p:nvPr/>
        </p:nvSpPr>
        <p:spPr>
          <a:xfrm>
            <a:off x="15025813" y="1077887"/>
            <a:ext cx="1471528" cy="1454974"/>
          </a:xfrm>
          <a:custGeom>
            <a:avLst/>
            <a:gdLst/>
            <a:ahLst/>
            <a:cxnLst/>
            <a:rect l="l" t="t" r="r" b="b"/>
            <a:pathLst>
              <a:path w="1471528" h="1454974">
                <a:moveTo>
                  <a:pt x="0" y="0"/>
                </a:moveTo>
                <a:lnTo>
                  <a:pt x="1471528" y="0"/>
                </a:lnTo>
                <a:lnTo>
                  <a:pt x="1471528" y="1454974"/>
                </a:lnTo>
                <a:lnTo>
                  <a:pt x="0" y="1454974"/>
                </a:lnTo>
                <a:lnTo>
                  <a:pt x="0" y="0"/>
                </a:lnTo>
                <a:close/>
              </a:path>
            </a:pathLst>
          </a:custGeom>
          <a:blipFill>
            <a:blip r:embed="rId3">
              <a:alphaModFix amt="29000"/>
            </a:blip>
            <a:stretch>
              <a:fillRect/>
            </a:stretch>
          </a:blipFill>
        </p:spPr>
      </p:sp>
      <p:sp>
        <p:nvSpPr>
          <p:cNvPr id="5" name="Freeform 5"/>
          <p:cNvSpPr/>
          <p:nvPr/>
        </p:nvSpPr>
        <p:spPr>
          <a:xfrm>
            <a:off x="15598150" y="6842718"/>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4"/>
            <a:stretch>
              <a:fillRect/>
            </a:stretch>
          </a:blipFill>
        </p:spPr>
      </p:sp>
      <p:sp>
        <p:nvSpPr>
          <p:cNvPr id="6" name="Freeform 6"/>
          <p:cNvSpPr/>
          <p:nvPr/>
        </p:nvSpPr>
        <p:spPr>
          <a:xfrm>
            <a:off x="-1153364" y="-109492"/>
            <a:ext cx="3829732" cy="3829732"/>
          </a:xfrm>
          <a:custGeom>
            <a:avLst/>
            <a:gdLst/>
            <a:ahLst/>
            <a:cxnLst/>
            <a:rect l="l" t="t" r="r" b="b"/>
            <a:pathLst>
              <a:path w="3829732" h="3829732">
                <a:moveTo>
                  <a:pt x="0" y="0"/>
                </a:moveTo>
                <a:lnTo>
                  <a:pt x="3829733" y="0"/>
                </a:lnTo>
                <a:lnTo>
                  <a:pt x="3829733" y="3829732"/>
                </a:lnTo>
                <a:lnTo>
                  <a:pt x="0" y="3829732"/>
                </a:lnTo>
                <a:lnTo>
                  <a:pt x="0" y="0"/>
                </a:lnTo>
                <a:close/>
              </a:path>
            </a:pathLst>
          </a:custGeom>
          <a:blipFill>
            <a:blip r:embed="rId4"/>
            <a:stretch>
              <a:fillRect/>
            </a:stretch>
          </a:blipFill>
        </p:spPr>
      </p:sp>
      <p:sp>
        <p:nvSpPr>
          <p:cNvPr id="7" name="TextBox 7"/>
          <p:cNvSpPr txBox="1"/>
          <p:nvPr/>
        </p:nvSpPr>
        <p:spPr>
          <a:xfrm>
            <a:off x="5022447" y="1605626"/>
            <a:ext cx="9531753" cy="1139822"/>
          </a:xfrm>
          <a:prstGeom prst="rect">
            <a:avLst/>
          </a:prstGeom>
        </p:spPr>
        <p:txBody>
          <a:bodyPr wrap="square" lIns="0" tIns="0" rIns="0" bIns="0" rtlCol="0" anchor="t">
            <a:spAutoFit/>
          </a:bodyPr>
          <a:lstStyle/>
          <a:p>
            <a:pPr algn="ctr">
              <a:lnSpc>
                <a:spcPts val="8799"/>
              </a:lnSpc>
              <a:spcBef>
                <a:spcPct val="0"/>
              </a:spcBef>
            </a:pPr>
            <a:r>
              <a:rPr lang="en-US" sz="7999" dirty="0">
                <a:solidFill>
                  <a:srgbClr val="FFFFFF"/>
                </a:solidFill>
                <a:latin typeface="DM Serif Display"/>
                <a:ea typeface="DM Serif Display"/>
                <a:cs typeface="DM Serif Display"/>
                <a:sym typeface="DM Serif Display"/>
              </a:rPr>
              <a:t>Problem Statement</a:t>
            </a:r>
          </a:p>
        </p:txBody>
      </p:sp>
      <p:sp>
        <p:nvSpPr>
          <p:cNvPr id="8" name="TextBox 8"/>
          <p:cNvSpPr txBox="1"/>
          <p:nvPr/>
        </p:nvSpPr>
        <p:spPr>
          <a:xfrm>
            <a:off x="2217907" y="4316069"/>
            <a:ext cx="14742845" cy="4133215"/>
          </a:xfrm>
          <a:prstGeom prst="rect">
            <a:avLst/>
          </a:prstGeom>
        </p:spPr>
        <p:txBody>
          <a:bodyPr lIns="0" tIns="0" rIns="0" bIns="0" rtlCol="0" anchor="t">
            <a:spAutoFit/>
          </a:bodyPr>
          <a:lstStyle/>
          <a:p>
            <a:pPr algn="ctr">
              <a:lnSpc>
                <a:spcPts val="4655"/>
              </a:lnSpc>
            </a:pPr>
            <a:r>
              <a:rPr lang="en-US" sz="3500">
                <a:solidFill>
                  <a:srgbClr val="FFFFFF"/>
                </a:solidFill>
                <a:latin typeface="Roboto"/>
                <a:ea typeface="Roboto"/>
                <a:cs typeface="Roboto"/>
                <a:sym typeface="Roboto"/>
              </a:rPr>
              <a:t>Creating engaging travel vlogs and visual stories can be a time-consuming process that involves organizing photos, crafting a coherent narrative, recording voice overs, and manually editing videos. Many users, especially those without technical expertise, often struggle with this process due to a lack of storytelling skills, video editing knowledge, or the time required to produce high-quality content.</a:t>
            </a:r>
          </a:p>
          <a:p>
            <a:pPr algn="ctr">
              <a:lnSpc>
                <a:spcPts val="4655"/>
              </a:lnSpc>
            </a:pPr>
            <a:endParaRPr lang="en-US" sz="3500">
              <a:solidFill>
                <a:srgbClr val="FFFFFF"/>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721223">
            <a:off x="-1407950" y="1690102"/>
            <a:ext cx="4873299" cy="4867207"/>
          </a:xfrm>
          <a:custGeom>
            <a:avLst/>
            <a:gdLst/>
            <a:ahLst/>
            <a:cxnLst/>
            <a:rect l="l" t="t" r="r" b="b"/>
            <a:pathLst>
              <a:path w="4873299" h="4867207">
                <a:moveTo>
                  <a:pt x="0" y="0"/>
                </a:moveTo>
                <a:lnTo>
                  <a:pt x="4873298" y="0"/>
                </a:lnTo>
                <a:lnTo>
                  <a:pt x="4873298" y="4867208"/>
                </a:lnTo>
                <a:lnTo>
                  <a:pt x="0" y="4867208"/>
                </a:lnTo>
                <a:lnTo>
                  <a:pt x="0" y="0"/>
                </a:lnTo>
                <a:close/>
              </a:path>
            </a:pathLst>
          </a:custGeom>
          <a:blipFill>
            <a:blip r:embed="rId2"/>
            <a:stretch>
              <a:fillRect/>
            </a:stretch>
          </a:blipFill>
        </p:spPr>
      </p:sp>
      <p:sp>
        <p:nvSpPr>
          <p:cNvPr id="3" name="Freeform 3"/>
          <p:cNvSpPr/>
          <p:nvPr/>
        </p:nvSpPr>
        <p:spPr>
          <a:xfrm>
            <a:off x="2302115" y="2611878"/>
            <a:ext cx="14374030" cy="6646422"/>
          </a:xfrm>
          <a:custGeom>
            <a:avLst/>
            <a:gdLst/>
            <a:ahLst/>
            <a:cxnLst/>
            <a:rect l="l" t="t" r="r" b="b"/>
            <a:pathLst>
              <a:path w="14374030" h="6646422">
                <a:moveTo>
                  <a:pt x="0" y="0"/>
                </a:moveTo>
                <a:lnTo>
                  <a:pt x="14374030" y="0"/>
                </a:lnTo>
                <a:lnTo>
                  <a:pt x="14374030" y="6646422"/>
                </a:lnTo>
                <a:lnTo>
                  <a:pt x="0" y="6646422"/>
                </a:lnTo>
                <a:lnTo>
                  <a:pt x="0" y="0"/>
                </a:lnTo>
                <a:close/>
              </a:path>
            </a:pathLst>
          </a:custGeom>
          <a:blipFill>
            <a:blip r:embed="rId3"/>
            <a:stretch>
              <a:fillRect t="-12995" b="-8654"/>
            </a:stretch>
          </a:blipFill>
          <a:ln w="38100" cap="sq">
            <a:solidFill>
              <a:srgbClr val="D77FFF"/>
            </a:solidFill>
            <a:prstDash val="solid"/>
            <a:miter/>
          </a:ln>
        </p:spPr>
      </p:sp>
      <p:sp>
        <p:nvSpPr>
          <p:cNvPr id="4" name="TextBox 4"/>
          <p:cNvSpPr txBox="1"/>
          <p:nvPr/>
        </p:nvSpPr>
        <p:spPr>
          <a:xfrm>
            <a:off x="2851619" y="671084"/>
            <a:ext cx="13838813" cy="1252858"/>
          </a:xfrm>
          <a:prstGeom prst="rect">
            <a:avLst/>
          </a:prstGeom>
        </p:spPr>
        <p:txBody>
          <a:bodyPr wrap="square" lIns="0" tIns="0" rIns="0" bIns="0" rtlCol="0" anchor="t">
            <a:spAutoFit/>
          </a:bodyPr>
          <a:lstStyle/>
          <a:p>
            <a:pPr algn="ctr">
              <a:lnSpc>
                <a:spcPts val="10219"/>
              </a:lnSpc>
              <a:spcBef>
                <a:spcPct val="0"/>
              </a:spcBef>
            </a:pPr>
            <a:r>
              <a:rPr lang="en-US" sz="7299" dirty="0">
                <a:solidFill>
                  <a:srgbClr val="FFFFFF"/>
                </a:solidFill>
                <a:latin typeface="DM Serif Display"/>
                <a:ea typeface="DM Serif Display"/>
                <a:cs typeface="DM Serif Display"/>
                <a:sym typeface="DM Serif Display"/>
              </a:rPr>
              <a:t>Simplified Solution Diagram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31592" y="981075"/>
            <a:ext cx="6939742" cy="2218055"/>
          </a:xfrm>
          <a:prstGeom prst="rect">
            <a:avLst/>
          </a:prstGeom>
        </p:spPr>
        <p:txBody>
          <a:bodyPr lIns="0" tIns="0" rIns="0" bIns="0" rtlCol="0" anchor="t">
            <a:spAutoFit/>
          </a:bodyPr>
          <a:lstStyle/>
          <a:p>
            <a:pPr marL="496567" lvl="1" indent="-248284" algn="just">
              <a:lnSpc>
                <a:spcPts val="3219"/>
              </a:lnSpc>
              <a:spcBef>
                <a:spcPct val="0"/>
              </a:spcBef>
              <a:buAutoNum type="arabicPeriod"/>
            </a:pPr>
            <a:r>
              <a:rPr lang="en-US" sz="2299" b="1" u="sng">
                <a:solidFill>
                  <a:srgbClr val="FFFFFF"/>
                </a:solidFill>
                <a:latin typeface="Canva Sans Bold"/>
                <a:ea typeface="Canva Sans Bold"/>
                <a:cs typeface="Canva Sans Bold"/>
                <a:sym typeface="Canva Sans Bold"/>
              </a:rPr>
              <a:t>User Interface (Streamlit)</a:t>
            </a:r>
          </a:p>
          <a:p>
            <a:pPr algn="just">
              <a:lnSpc>
                <a:spcPts val="1820"/>
              </a:lnSpc>
              <a:spcBef>
                <a:spcPct val="0"/>
              </a:spcBef>
            </a:pPr>
            <a:endParaRPr lang="en-US" sz="2299" b="1" u="sng">
              <a:solidFill>
                <a:srgbClr val="FFFFFF"/>
              </a:solidFill>
              <a:latin typeface="Canva Sans Bold"/>
              <a:ea typeface="Canva Sans Bold"/>
              <a:cs typeface="Canva Sans Bold"/>
              <a:sym typeface="Canva Sans Bold"/>
            </a:endParaRPr>
          </a:p>
          <a:p>
            <a:pPr algn="just">
              <a:lnSpc>
                <a:spcPts val="3219"/>
              </a:lnSpc>
              <a:spcBef>
                <a:spcPct val="0"/>
              </a:spcBef>
            </a:pPr>
            <a:r>
              <a:rPr lang="en-US" sz="2299">
                <a:solidFill>
                  <a:srgbClr val="FFFFFF"/>
                </a:solidFill>
                <a:latin typeface="Canva Sans"/>
                <a:ea typeface="Canva Sans"/>
                <a:cs typeface="Canva Sans"/>
                <a:sym typeface="Canva Sans"/>
              </a:rPr>
              <a:t>Provides buttons/forms for users to:</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Upload images/videos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Record voice descriptions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Select output language</a:t>
            </a:r>
          </a:p>
        </p:txBody>
      </p:sp>
      <p:sp>
        <p:nvSpPr>
          <p:cNvPr id="3" name="TextBox 3"/>
          <p:cNvSpPr txBox="1"/>
          <p:nvPr/>
        </p:nvSpPr>
        <p:spPr>
          <a:xfrm>
            <a:off x="331592" y="3602891"/>
            <a:ext cx="6794064" cy="1837055"/>
          </a:xfrm>
          <a:prstGeom prst="rect">
            <a:avLst/>
          </a:prstGeom>
        </p:spPr>
        <p:txBody>
          <a:bodyPr lIns="0" tIns="0" rIns="0" bIns="0" rtlCol="0" anchor="t">
            <a:spAutoFit/>
          </a:bodyPr>
          <a:lstStyle/>
          <a:p>
            <a:pPr algn="just">
              <a:lnSpc>
                <a:spcPts val="3219"/>
              </a:lnSpc>
              <a:spcBef>
                <a:spcPct val="0"/>
              </a:spcBef>
            </a:pPr>
            <a:r>
              <a:rPr lang="en-US" sz="2299" b="1" u="sng">
                <a:solidFill>
                  <a:srgbClr val="FFFFFF"/>
                </a:solidFill>
                <a:latin typeface="Canva Sans Bold"/>
                <a:ea typeface="Canva Sans Bold"/>
                <a:cs typeface="Canva Sans Bold"/>
                <a:sym typeface="Canva Sans Bold"/>
              </a:rPr>
              <a:t>2. User Input</a:t>
            </a:r>
          </a:p>
          <a:p>
            <a:pPr algn="just">
              <a:lnSpc>
                <a:spcPts val="1960"/>
              </a:lnSpc>
              <a:spcBef>
                <a:spcPct val="0"/>
              </a:spcBef>
            </a:pPr>
            <a:endParaRPr lang="en-US" sz="2299" b="1" u="sng">
              <a:solidFill>
                <a:srgbClr val="FFFFFF"/>
              </a:solidFill>
              <a:latin typeface="Canva Sans Bold"/>
              <a:ea typeface="Canva Sans Bold"/>
              <a:cs typeface="Canva Sans Bold"/>
              <a:sym typeface="Canva Sans Bold"/>
            </a:endParaRPr>
          </a:p>
          <a:p>
            <a:pPr algn="just">
              <a:lnSpc>
                <a:spcPts val="3219"/>
              </a:lnSpc>
              <a:spcBef>
                <a:spcPct val="0"/>
              </a:spcBef>
            </a:pPr>
            <a:r>
              <a:rPr lang="en-US" sz="2299">
                <a:solidFill>
                  <a:srgbClr val="FFFFFF"/>
                </a:solidFill>
                <a:latin typeface="Canva Sans"/>
                <a:ea typeface="Canva Sans"/>
                <a:cs typeface="Canva Sans"/>
                <a:sym typeface="Canva Sans"/>
              </a:rPr>
              <a:t>Types: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Media Files: Images (JPG/PNG), Videos (MP4)</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Voice: Spoken descriptions converted to text</a:t>
            </a:r>
          </a:p>
        </p:txBody>
      </p:sp>
      <p:sp>
        <p:nvSpPr>
          <p:cNvPr id="4" name="TextBox 4"/>
          <p:cNvSpPr txBox="1"/>
          <p:nvPr/>
        </p:nvSpPr>
        <p:spPr>
          <a:xfrm>
            <a:off x="531990" y="6221095"/>
            <a:ext cx="4498631" cy="3037205"/>
          </a:xfrm>
          <a:prstGeom prst="rect">
            <a:avLst/>
          </a:prstGeom>
        </p:spPr>
        <p:txBody>
          <a:bodyPr lIns="0" tIns="0" rIns="0" bIns="0" rtlCol="0" anchor="t">
            <a:spAutoFit/>
          </a:bodyPr>
          <a:lstStyle/>
          <a:p>
            <a:pPr algn="just">
              <a:lnSpc>
                <a:spcPts val="3220"/>
              </a:lnSpc>
              <a:spcBef>
                <a:spcPct val="0"/>
              </a:spcBef>
            </a:pPr>
            <a:r>
              <a:rPr lang="en-US" sz="2300" b="1" u="sng">
                <a:solidFill>
                  <a:srgbClr val="FFFFFF"/>
                </a:solidFill>
                <a:latin typeface="Canva Sans Bold"/>
                <a:ea typeface="Canva Sans Bold"/>
                <a:cs typeface="Canva Sans Bold"/>
                <a:sym typeface="Canva Sans Bold"/>
              </a:rPr>
              <a:t>3. Media Processing</a:t>
            </a:r>
          </a:p>
          <a:p>
            <a:pPr algn="just">
              <a:lnSpc>
                <a:spcPts val="1960"/>
              </a:lnSpc>
              <a:spcBef>
                <a:spcPct val="0"/>
              </a:spcBef>
            </a:pPr>
            <a:endParaRPr lang="en-US" sz="2300" b="1" u="sng">
              <a:solidFill>
                <a:srgbClr val="FFFFFF"/>
              </a:solidFill>
              <a:latin typeface="Canva Sans Bold"/>
              <a:ea typeface="Canva Sans Bold"/>
              <a:cs typeface="Canva Sans Bold"/>
              <a:sym typeface="Canva Sans Bold"/>
            </a:endParaRPr>
          </a:p>
          <a:p>
            <a:pPr algn="just">
              <a:lnSpc>
                <a:spcPts val="3220"/>
              </a:lnSpc>
              <a:spcBef>
                <a:spcPct val="0"/>
              </a:spcBef>
            </a:pPr>
            <a:r>
              <a:rPr lang="en-US" sz="2300">
                <a:solidFill>
                  <a:srgbClr val="FFFFFF"/>
                </a:solidFill>
                <a:latin typeface="Canva Sans"/>
                <a:ea typeface="Canva Sans"/>
                <a:cs typeface="Canva Sans"/>
                <a:sym typeface="Canva Sans"/>
              </a:rPr>
              <a:t>Tools &amp; Tasks:</a:t>
            </a:r>
          </a:p>
          <a:p>
            <a:pPr algn="just">
              <a:lnSpc>
                <a:spcPts val="3220"/>
              </a:lnSpc>
              <a:spcBef>
                <a:spcPct val="0"/>
              </a:spcBef>
            </a:pPr>
            <a:r>
              <a:rPr lang="en-US" sz="2300" u="sng">
                <a:solidFill>
                  <a:srgbClr val="FFFFFF"/>
                </a:solidFill>
                <a:latin typeface="Canva Sans"/>
                <a:ea typeface="Canva Sans"/>
                <a:cs typeface="Canva Sans"/>
                <a:sym typeface="Canva Sans"/>
              </a:rPr>
              <a:t>FFmpeg:</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Trims/splits videos</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 Extracts key frames</a:t>
            </a:r>
          </a:p>
          <a:p>
            <a:pPr algn="just">
              <a:lnSpc>
                <a:spcPts val="3220"/>
              </a:lnSpc>
              <a:spcBef>
                <a:spcPct val="0"/>
              </a:spcBef>
            </a:pPr>
            <a:r>
              <a:rPr lang="en-US" sz="2300" u="sng">
                <a:solidFill>
                  <a:srgbClr val="FFFFFF"/>
                </a:solidFill>
                <a:latin typeface="Canva Sans"/>
                <a:ea typeface="Canva Sans"/>
                <a:cs typeface="Canva Sans"/>
                <a:sym typeface="Canva Sans"/>
              </a:rPr>
              <a:t>PIL (Python Imaging Library):</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Validates/resizes images</a:t>
            </a:r>
          </a:p>
        </p:txBody>
      </p:sp>
      <p:sp>
        <p:nvSpPr>
          <p:cNvPr id="5" name="TextBox 5"/>
          <p:cNvSpPr txBox="1"/>
          <p:nvPr/>
        </p:nvSpPr>
        <p:spPr>
          <a:xfrm>
            <a:off x="8513375" y="289461"/>
            <a:ext cx="9933123" cy="2789555"/>
          </a:xfrm>
          <a:prstGeom prst="rect">
            <a:avLst/>
          </a:prstGeom>
        </p:spPr>
        <p:txBody>
          <a:bodyPr lIns="0" tIns="0" rIns="0" bIns="0" rtlCol="0" anchor="t">
            <a:spAutoFit/>
          </a:bodyPr>
          <a:lstStyle/>
          <a:p>
            <a:pPr algn="just">
              <a:lnSpc>
                <a:spcPts val="3220"/>
              </a:lnSpc>
              <a:spcBef>
                <a:spcPct val="0"/>
              </a:spcBef>
            </a:pPr>
            <a:r>
              <a:rPr lang="en-US" sz="2300" b="1" u="sng">
                <a:solidFill>
                  <a:srgbClr val="FFFFFF"/>
                </a:solidFill>
                <a:latin typeface="Canva Sans Bold"/>
                <a:ea typeface="Canva Sans Bold"/>
                <a:cs typeface="Canva Sans Bold"/>
                <a:sym typeface="Canva Sans Bold"/>
              </a:rPr>
              <a:t>4. AI Services</a:t>
            </a:r>
          </a:p>
          <a:p>
            <a:pPr algn="just">
              <a:lnSpc>
                <a:spcPts val="3220"/>
              </a:lnSpc>
              <a:spcBef>
                <a:spcPct val="0"/>
              </a:spcBef>
            </a:pPr>
            <a:r>
              <a:rPr lang="en-US" sz="2300" u="sng">
                <a:solidFill>
                  <a:srgbClr val="FFFFFF"/>
                </a:solidFill>
                <a:latin typeface="Canva Sans"/>
                <a:ea typeface="Canva Sans"/>
                <a:cs typeface="Canva Sans"/>
                <a:sym typeface="Canva Sans"/>
              </a:rPr>
              <a:t>Gemini AI:</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Analysis: Describes uploaded media</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Story Generation: Creates a narrative from descriptions</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Translation: Converts text to selected language </a:t>
            </a:r>
          </a:p>
          <a:p>
            <a:pPr algn="just">
              <a:lnSpc>
                <a:spcPts val="3220"/>
              </a:lnSpc>
              <a:spcBef>
                <a:spcPct val="0"/>
              </a:spcBef>
            </a:pPr>
            <a:r>
              <a:rPr lang="en-US" sz="2300" u="sng">
                <a:solidFill>
                  <a:srgbClr val="FFFFFF"/>
                </a:solidFill>
                <a:latin typeface="Canva Sans"/>
                <a:ea typeface="Canva Sans"/>
                <a:cs typeface="Canva Sans"/>
                <a:sym typeface="Canva Sans"/>
              </a:rPr>
              <a:t>Reverie TTS:</a:t>
            </a:r>
          </a:p>
          <a:p>
            <a:pPr marL="496571" lvl="1" indent="-248285" algn="just">
              <a:lnSpc>
                <a:spcPts val="3220"/>
              </a:lnSpc>
              <a:buFont typeface="Arial"/>
              <a:buChar char="•"/>
            </a:pPr>
            <a:r>
              <a:rPr lang="en-US" sz="2300">
                <a:solidFill>
                  <a:srgbClr val="FFFFFF"/>
                </a:solidFill>
                <a:latin typeface="Canva Sans"/>
                <a:ea typeface="Canva Sans"/>
                <a:cs typeface="Canva Sans"/>
                <a:sym typeface="Canva Sans"/>
              </a:rPr>
              <a:t> Converts translated text to natural-sounding speech</a:t>
            </a:r>
          </a:p>
        </p:txBody>
      </p:sp>
      <p:sp>
        <p:nvSpPr>
          <p:cNvPr id="6" name="TextBox 6"/>
          <p:cNvSpPr txBox="1"/>
          <p:nvPr/>
        </p:nvSpPr>
        <p:spPr>
          <a:xfrm>
            <a:off x="8513375" y="3454870"/>
            <a:ext cx="5280925" cy="1989455"/>
          </a:xfrm>
          <a:prstGeom prst="rect">
            <a:avLst/>
          </a:prstGeom>
        </p:spPr>
        <p:txBody>
          <a:bodyPr lIns="0" tIns="0" rIns="0" bIns="0" rtlCol="0" anchor="t">
            <a:spAutoFit/>
          </a:bodyPr>
          <a:lstStyle/>
          <a:p>
            <a:pPr algn="just">
              <a:lnSpc>
                <a:spcPts val="3219"/>
              </a:lnSpc>
              <a:spcBef>
                <a:spcPct val="0"/>
              </a:spcBef>
            </a:pPr>
            <a:r>
              <a:rPr lang="en-US" sz="2299" b="1" u="sng">
                <a:solidFill>
                  <a:srgbClr val="FFFFFF"/>
                </a:solidFill>
                <a:latin typeface="Canva Sans Bold"/>
                <a:ea typeface="Canva Sans Bold"/>
                <a:cs typeface="Canva Sans Bold"/>
                <a:sym typeface="Canva Sans Bold"/>
              </a:rPr>
              <a:t>5. Database (MySQL)</a:t>
            </a:r>
          </a:p>
          <a:p>
            <a:pPr algn="just">
              <a:lnSpc>
                <a:spcPts val="3219"/>
              </a:lnSpc>
              <a:spcBef>
                <a:spcPct val="0"/>
              </a:spcBef>
            </a:pPr>
            <a:r>
              <a:rPr lang="en-US" sz="2299" u="sng">
                <a:solidFill>
                  <a:srgbClr val="FFFFFF"/>
                </a:solidFill>
                <a:latin typeface="Canva Sans"/>
                <a:ea typeface="Canva Sans"/>
                <a:cs typeface="Canva Sans"/>
                <a:sym typeface="Canva Sans"/>
              </a:rPr>
              <a:t>Stores: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User accounts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Generated story metadata</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Paths to final videos</a:t>
            </a:r>
          </a:p>
        </p:txBody>
      </p:sp>
      <p:sp>
        <p:nvSpPr>
          <p:cNvPr id="7" name="TextBox 7"/>
          <p:cNvSpPr txBox="1"/>
          <p:nvPr/>
        </p:nvSpPr>
        <p:spPr>
          <a:xfrm>
            <a:off x="8493196" y="5626417"/>
            <a:ext cx="6429256" cy="1189355"/>
          </a:xfrm>
          <a:prstGeom prst="rect">
            <a:avLst/>
          </a:prstGeom>
        </p:spPr>
        <p:txBody>
          <a:bodyPr lIns="0" tIns="0" rIns="0" bIns="0" rtlCol="0" anchor="t">
            <a:spAutoFit/>
          </a:bodyPr>
          <a:lstStyle/>
          <a:p>
            <a:pPr algn="just">
              <a:lnSpc>
                <a:spcPts val="3219"/>
              </a:lnSpc>
              <a:spcBef>
                <a:spcPct val="0"/>
              </a:spcBef>
            </a:pPr>
            <a:r>
              <a:rPr lang="en-US" sz="2299" b="1" u="sng" dirty="0">
                <a:solidFill>
                  <a:srgbClr val="FFFFFF"/>
                </a:solidFill>
                <a:latin typeface="Canva Sans Bold"/>
                <a:ea typeface="Canva Sans Bold"/>
                <a:cs typeface="Canva Sans Bold"/>
                <a:sym typeface="Canva Sans Bold"/>
              </a:rPr>
              <a:t>6. Local Infrastructure</a:t>
            </a:r>
          </a:p>
          <a:p>
            <a:pPr marL="496567" lvl="1" indent="-248284" algn="just">
              <a:lnSpc>
                <a:spcPts val="3219"/>
              </a:lnSpc>
              <a:buFont typeface="Arial"/>
              <a:buChar char="•"/>
            </a:pPr>
            <a:r>
              <a:rPr lang="en-US" sz="2299" dirty="0" err="1">
                <a:solidFill>
                  <a:srgbClr val="FFFFFF"/>
                </a:solidFill>
                <a:latin typeface="Canva Sans"/>
                <a:ea typeface="Canva Sans"/>
                <a:cs typeface="Canva Sans"/>
                <a:sym typeface="Canva Sans"/>
              </a:rPr>
              <a:t>FFmpeg</a:t>
            </a:r>
            <a:r>
              <a:rPr lang="en-US" sz="2299" dirty="0">
                <a:solidFill>
                  <a:srgbClr val="FFFFFF"/>
                </a:solidFill>
                <a:latin typeface="Canva Sans"/>
                <a:ea typeface="Canva Sans"/>
                <a:cs typeface="Canva Sans"/>
                <a:sym typeface="Canva Sans"/>
              </a:rPr>
              <a:t>: Video processing</a:t>
            </a:r>
          </a:p>
          <a:p>
            <a:pPr marL="496567" lvl="1" indent="-248284" algn="just">
              <a:lnSpc>
                <a:spcPts val="3219"/>
              </a:lnSpc>
              <a:buFont typeface="Arial"/>
              <a:buChar char="•"/>
            </a:pPr>
            <a:r>
              <a:rPr lang="en-US" sz="2299" dirty="0" err="1">
                <a:solidFill>
                  <a:srgbClr val="FFFFFF"/>
                </a:solidFill>
                <a:latin typeface="Canva Sans"/>
                <a:ea typeface="Canva Sans"/>
                <a:cs typeface="Canva Sans"/>
                <a:sym typeface="Canva Sans"/>
              </a:rPr>
              <a:t>ImageMagick</a:t>
            </a:r>
            <a:r>
              <a:rPr lang="en-US" sz="2299" dirty="0">
                <a:solidFill>
                  <a:srgbClr val="FFFFFF"/>
                </a:solidFill>
                <a:latin typeface="Canva Sans"/>
                <a:ea typeface="Canva Sans"/>
                <a:cs typeface="Canva Sans"/>
                <a:sym typeface="Canva Sans"/>
              </a:rPr>
              <a:t>: Adds text overlays to videos</a:t>
            </a:r>
          </a:p>
        </p:txBody>
      </p:sp>
      <p:sp>
        <p:nvSpPr>
          <p:cNvPr id="8" name="TextBox 8"/>
          <p:cNvSpPr txBox="1"/>
          <p:nvPr/>
        </p:nvSpPr>
        <p:spPr>
          <a:xfrm>
            <a:off x="8252159" y="7376630"/>
            <a:ext cx="7669041" cy="2836226"/>
          </a:xfrm>
          <a:prstGeom prst="rect">
            <a:avLst/>
          </a:prstGeom>
        </p:spPr>
        <p:txBody>
          <a:bodyPr lIns="0" tIns="0" rIns="0" bIns="0" rtlCol="0" anchor="t">
            <a:spAutoFit/>
          </a:bodyPr>
          <a:lstStyle/>
          <a:p>
            <a:pPr algn="just">
              <a:lnSpc>
                <a:spcPts val="3220"/>
              </a:lnSpc>
              <a:spcBef>
                <a:spcPct val="0"/>
              </a:spcBef>
            </a:pPr>
            <a:r>
              <a:rPr lang="en-US" b="1" u="sng" dirty="0">
                <a:solidFill>
                  <a:srgbClr val="FFFFFF"/>
                </a:solidFill>
                <a:latin typeface="Canva Sans Bold"/>
                <a:ea typeface="Canva Sans Bold"/>
                <a:cs typeface="Canva Sans Bold"/>
                <a:sym typeface="Canva Sans Bold"/>
              </a:rPr>
              <a:t>7. Final Output</a:t>
            </a:r>
          </a:p>
          <a:p>
            <a:pPr algn="just">
              <a:lnSpc>
                <a:spcPts val="3220"/>
              </a:lnSpc>
              <a:spcBef>
                <a:spcPct val="0"/>
              </a:spcBef>
            </a:pPr>
            <a:r>
              <a:rPr lang="en-US" sz="2000" u="sng" dirty="0" err="1">
                <a:solidFill>
                  <a:srgbClr val="FFFFFF"/>
                </a:solidFill>
                <a:latin typeface="Canva Sans"/>
                <a:ea typeface="Canva Sans"/>
                <a:cs typeface="Canva Sans"/>
                <a:sym typeface="Canva Sans"/>
              </a:rPr>
              <a:t>MoviePy</a:t>
            </a:r>
            <a:r>
              <a:rPr lang="en-US" sz="2000" u="sng" dirty="0">
                <a:solidFill>
                  <a:srgbClr val="FFFFFF"/>
                </a:solidFill>
                <a:latin typeface="Canva Sans"/>
                <a:ea typeface="Canva Sans"/>
                <a:cs typeface="Canva Sans"/>
                <a:sym typeface="Canva Sans"/>
              </a:rPr>
              <a:t>:</a:t>
            </a:r>
          </a:p>
          <a:p>
            <a:pPr marL="496571" lvl="1" indent="-248285" algn="just">
              <a:lnSpc>
                <a:spcPts val="3220"/>
              </a:lnSpc>
              <a:buFont typeface="Arial"/>
              <a:buChar char="•"/>
            </a:pPr>
            <a:r>
              <a:rPr lang="en-US" sz="2000" dirty="0">
                <a:solidFill>
                  <a:srgbClr val="FFFFFF"/>
                </a:solidFill>
                <a:latin typeface="Canva Sans"/>
                <a:ea typeface="Canva Sans"/>
                <a:cs typeface="Canva Sans"/>
                <a:sym typeface="Canva Sans"/>
              </a:rPr>
              <a:t>Combines processed videos/images with TTS audio</a:t>
            </a:r>
          </a:p>
          <a:p>
            <a:pPr marL="496571" lvl="1" indent="-248285" algn="just">
              <a:lnSpc>
                <a:spcPts val="3220"/>
              </a:lnSpc>
              <a:buFont typeface="Arial"/>
              <a:buChar char="•"/>
            </a:pPr>
            <a:r>
              <a:rPr lang="en-US" sz="2000" dirty="0">
                <a:solidFill>
                  <a:srgbClr val="FFFFFF"/>
                </a:solidFill>
                <a:latin typeface="Canva Sans"/>
                <a:ea typeface="Canva Sans"/>
                <a:cs typeface="Canva Sans"/>
                <a:sym typeface="Canva Sans"/>
              </a:rPr>
              <a:t>Syncs timing perfectly</a:t>
            </a:r>
          </a:p>
          <a:p>
            <a:pPr algn="just">
              <a:lnSpc>
                <a:spcPts val="3220"/>
              </a:lnSpc>
              <a:spcBef>
                <a:spcPct val="0"/>
              </a:spcBef>
            </a:pPr>
            <a:r>
              <a:rPr lang="en-US" sz="2000" u="sng" dirty="0">
                <a:solidFill>
                  <a:srgbClr val="FFFFFF"/>
                </a:solidFill>
                <a:latin typeface="Canva Sans"/>
                <a:ea typeface="Canva Sans"/>
                <a:cs typeface="Canva Sans"/>
                <a:sym typeface="Canva Sans"/>
              </a:rPr>
              <a:t>Delivers</a:t>
            </a:r>
            <a:r>
              <a:rPr lang="en-US" sz="2000" dirty="0">
                <a:solidFill>
                  <a:srgbClr val="FFFFFF"/>
                </a:solidFill>
                <a:latin typeface="Canva Sans"/>
                <a:ea typeface="Canva Sans"/>
                <a:cs typeface="Canva Sans"/>
                <a:sym typeface="Canva Sans"/>
              </a:rPr>
              <a:t>:</a:t>
            </a:r>
          </a:p>
          <a:p>
            <a:pPr marL="496571" lvl="1" indent="-248285" algn="just">
              <a:lnSpc>
                <a:spcPts val="3220"/>
              </a:lnSpc>
              <a:buFont typeface="Arial"/>
              <a:buChar char="•"/>
            </a:pPr>
            <a:r>
              <a:rPr lang="en-US" dirty="0">
                <a:solidFill>
                  <a:srgbClr val="FFFFFF"/>
                </a:solidFill>
                <a:latin typeface="Canva Sans"/>
                <a:ea typeface="Canva Sans"/>
                <a:cs typeface="Canva Sans"/>
                <a:sym typeface="Canva Sans"/>
              </a:rPr>
              <a:t> </a:t>
            </a:r>
            <a:r>
              <a:rPr lang="en-US" sz="2000" dirty="0">
                <a:solidFill>
                  <a:srgbClr val="FFFFFF"/>
                </a:solidFill>
                <a:latin typeface="Canva Sans"/>
                <a:ea typeface="Canva Sans"/>
                <a:cs typeface="Canva Sans"/>
                <a:sym typeface="Canva Sans"/>
              </a:rPr>
              <a:t>Finished video with narration</a:t>
            </a:r>
          </a:p>
          <a:p>
            <a:pPr marL="496571" lvl="1" indent="-248285" algn="just">
              <a:lnSpc>
                <a:spcPts val="3220"/>
              </a:lnSpc>
              <a:buFont typeface="Arial"/>
              <a:buChar char="•"/>
            </a:pPr>
            <a:r>
              <a:rPr lang="en-US" sz="2000" dirty="0">
                <a:solidFill>
                  <a:srgbClr val="FFFFFF"/>
                </a:solidFill>
                <a:latin typeface="Canva Sans"/>
                <a:ea typeface="Canva Sans"/>
                <a:cs typeface="Canva Sans"/>
                <a:sym typeface="Canva Sans"/>
              </a:rPr>
              <a:t>Download options</a:t>
            </a:r>
          </a:p>
        </p:txBody>
      </p:sp>
      <p:sp>
        <p:nvSpPr>
          <p:cNvPr id="9" name="AutoShape 9"/>
          <p:cNvSpPr/>
          <p:nvPr/>
        </p:nvSpPr>
        <p:spPr>
          <a:xfrm>
            <a:off x="7752221" y="747203"/>
            <a:ext cx="0" cy="8940158"/>
          </a:xfrm>
          <a:prstGeom prst="line">
            <a:avLst/>
          </a:prstGeom>
          <a:ln w="38100" cap="flat">
            <a:solidFill>
              <a:srgbClr val="FFFFFF"/>
            </a:solidFill>
            <a:prstDash val="solid"/>
            <a:headEnd type="none" w="sm" len="sm"/>
            <a:tailEnd type="none" w="sm" len="sm"/>
          </a:ln>
        </p:spPr>
      </p:sp>
      <p:sp>
        <p:nvSpPr>
          <p:cNvPr id="10" name="Freeform 10"/>
          <p:cNvSpPr/>
          <p:nvPr/>
        </p:nvSpPr>
        <p:spPr>
          <a:xfrm rot="-1106316">
            <a:off x="16307228" y="6547802"/>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16173" y="2294875"/>
            <a:ext cx="5093504" cy="5296453"/>
          </a:xfrm>
          <a:custGeom>
            <a:avLst/>
            <a:gdLst/>
            <a:ahLst/>
            <a:cxnLst/>
            <a:rect l="l" t="t" r="r" b="b"/>
            <a:pathLst>
              <a:path w="5093504" h="5296453">
                <a:moveTo>
                  <a:pt x="0" y="0"/>
                </a:moveTo>
                <a:lnTo>
                  <a:pt x="5093505" y="0"/>
                </a:lnTo>
                <a:lnTo>
                  <a:pt x="5093505" y="5296453"/>
                </a:lnTo>
                <a:lnTo>
                  <a:pt x="0" y="5296453"/>
                </a:lnTo>
                <a:lnTo>
                  <a:pt x="0" y="0"/>
                </a:lnTo>
                <a:close/>
              </a:path>
            </a:pathLst>
          </a:custGeom>
          <a:blipFill>
            <a:blip r:embed="rId2"/>
            <a:stretch>
              <a:fillRect l="-10491" r="-13115"/>
            </a:stretch>
          </a:blipFill>
        </p:spPr>
      </p:sp>
      <p:grpSp>
        <p:nvGrpSpPr>
          <p:cNvPr id="3" name="Group 3"/>
          <p:cNvGrpSpPr/>
          <p:nvPr/>
        </p:nvGrpSpPr>
        <p:grpSpPr>
          <a:xfrm>
            <a:off x="301984" y="2821596"/>
            <a:ext cx="5121882" cy="4243012"/>
            <a:chOff x="0" y="0"/>
            <a:chExt cx="893220" cy="739951"/>
          </a:xfrm>
        </p:grpSpPr>
        <p:sp>
          <p:nvSpPr>
            <p:cNvPr id="4" name="Freeform 4"/>
            <p:cNvSpPr/>
            <p:nvPr/>
          </p:nvSpPr>
          <p:spPr>
            <a:xfrm>
              <a:off x="0" y="0"/>
              <a:ext cx="893220" cy="739951"/>
            </a:xfrm>
            <a:custGeom>
              <a:avLst/>
              <a:gdLst/>
              <a:ahLst/>
              <a:cxnLst/>
              <a:rect l="l" t="t" r="r" b="b"/>
              <a:pathLst>
                <a:path w="893220" h="739951">
                  <a:moveTo>
                    <a:pt x="0" y="0"/>
                  </a:moveTo>
                  <a:lnTo>
                    <a:pt x="893220" y="0"/>
                  </a:lnTo>
                  <a:lnTo>
                    <a:pt x="893220" y="739951"/>
                  </a:lnTo>
                  <a:lnTo>
                    <a:pt x="0" y="739951"/>
                  </a:lnTo>
                  <a:close/>
                </a:path>
              </a:pathLst>
            </a:custGeom>
            <a:blipFill>
              <a:blip r:embed="rId3"/>
              <a:stretch>
                <a:fillRect l="-12130" r="-12130"/>
              </a:stretch>
            </a:blipFill>
          </p:spPr>
        </p:sp>
      </p:grpSp>
      <p:sp>
        <p:nvSpPr>
          <p:cNvPr id="5" name="Freeform 5"/>
          <p:cNvSpPr/>
          <p:nvPr/>
        </p:nvSpPr>
        <p:spPr>
          <a:xfrm>
            <a:off x="-1235783" y="6943191"/>
            <a:ext cx="2471566" cy="2840881"/>
          </a:xfrm>
          <a:custGeom>
            <a:avLst/>
            <a:gdLst/>
            <a:ahLst/>
            <a:cxnLst/>
            <a:rect l="l" t="t" r="r" b="b"/>
            <a:pathLst>
              <a:path w="2471566" h="2840881">
                <a:moveTo>
                  <a:pt x="0" y="0"/>
                </a:moveTo>
                <a:lnTo>
                  <a:pt x="2471566" y="0"/>
                </a:lnTo>
                <a:lnTo>
                  <a:pt x="2471566" y="2840881"/>
                </a:lnTo>
                <a:lnTo>
                  <a:pt x="0" y="2840881"/>
                </a:lnTo>
                <a:lnTo>
                  <a:pt x="0" y="0"/>
                </a:lnTo>
                <a:close/>
              </a:path>
            </a:pathLst>
          </a:custGeom>
          <a:blipFill>
            <a:blip r:embed="rId4"/>
            <a:stretch>
              <a:fillRect/>
            </a:stretch>
          </a:blipFill>
        </p:spPr>
      </p:sp>
      <p:sp>
        <p:nvSpPr>
          <p:cNvPr id="6" name="Freeform 6"/>
          <p:cNvSpPr/>
          <p:nvPr/>
        </p:nvSpPr>
        <p:spPr>
          <a:xfrm>
            <a:off x="17259300" y="-546006"/>
            <a:ext cx="2471566" cy="2840881"/>
          </a:xfrm>
          <a:custGeom>
            <a:avLst/>
            <a:gdLst/>
            <a:ahLst/>
            <a:cxnLst/>
            <a:rect l="l" t="t" r="r" b="b"/>
            <a:pathLst>
              <a:path w="2471566" h="2840881">
                <a:moveTo>
                  <a:pt x="0" y="0"/>
                </a:moveTo>
                <a:lnTo>
                  <a:pt x="2471566" y="0"/>
                </a:lnTo>
                <a:lnTo>
                  <a:pt x="2471566" y="2840881"/>
                </a:lnTo>
                <a:lnTo>
                  <a:pt x="0" y="2840881"/>
                </a:lnTo>
                <a:lnTo>
                  <a:pt x="0" y="0"/>
                </a:lnTo>
                <a:close/>
              </a:path>
            </a:pathLst>
          </a:custGeom>
          <a:blipFill>
            <a:blip r:embed="rId4"/>
            <a:stretch>
              <a:fillRect/>
            </a:stretch>
          </a:blipFill>
        </p:spPr>
      </p:sp>
      <p:sp>
        <p:nvSpPr>
          <p:cNvPr id="7" name="TextBox 7"/>
          <p:cNvSpPr txBox="1"/>
          <p:nvPr/>
        </p:nvSpPr>
        <p:spPr>
          <a:xfrm>
            <a:off x="3550605" y="465178"/>
            <a:ext cx="11186790" cy="875665"/>
          </a:xfrm>
          <a:prstGeom prst="rect">
            <a:avLst/>
          </a:prstGeom>
        </p:spPr>
        <p:txBody>
          <a:bodyPr lIns="0" tIns="0" rIns="0" bIns="0" rtlCol="0" anchor="t">
            <a:spAutoFit/>
          </a:bodyPr>
          <a:lstStyle/>
          <a:p>
            <a:pPr algn="ctr">
              <a:lnSpc>
                <a:spcPts val="6709"/>
              </a:lnSpc>
            </a:pPr>
            <a:r>
              <a:rPr lang="en-US" sz="6099" b="1">
                <a:solidFill>
                  <a:srgbClr val="FFFFFF"/>
                </a:solidFill>
                <a:latin typeface="Cooper BT Bold"/>
                <a:ea typeface="Cooper BT Bold"/>
                <a:cs typeface="Cooper BT Bold"/>
                <a:sym typeface="Cooper BT Bold"/>
              </a:rPr>
              <a:t>Approach and Innovations</a:t>
            </a:r>
          </a:p>
        </p:txBody>
      </p:sp>
      <p:sp>
        <p:nvSpPr>
          <p:cNvPr id="8" name="TextBox 8"/>
          <p:cNvSpPr txBox="1"/>
          <p:nvPr/>
        </p:nvSpPr>
        <p:spPr>
          <a:xfrm>
            <a:off x="6341434" y="1610852"/>
            <a:ext cx="11946566" cy="8536306"/>
          </a:xfrm>
          <a:prstGeom prst="rect">
            <a:avLst/>
          </a:prstGeom>
        </p:spPr>
        <p:txBody>
          <a:bodyPr lIns="0" tIns="0" rIns="0" bIns="0" rtlCol="0" anchor="t">
            <a:spAutoFit/>
          </a:bodyPr>
          <a:lstStyle/>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Hybrid Processing Power</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Uses your computer (FFmpeg/PIL) for fast, cheap media handling.</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Cloud AI (Gemini/Reverie) for smart tasks like translations and voiceovers.</a:t>
            </a:r>
          </a:p>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 Storytelling That Makes Sense</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AI keeps the story's meaning and flow when translating between languages.</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No robotic word-by-word translations - sounds natural.</a:t>
            </a:r>
          </a:p>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 Easy Input Options</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Type your story or just speak it (mic input).</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Works for everyone - young, old, tech-savvy or not.</a:t>
            </a:r>
          </a:p>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 Super Fast Processing</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Handles multiple video parts at the same time.</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Gets results 40% quicker than normal methods.</a:t>
            </a:r>
          </a:p>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 Never Fully Breaks</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If something goes wrong, it switches to simple English mode.</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Always gives some output instead of crashing.</a:t>
            </a:r>
          </a:p>
          <a:p>
            <a:pPr marL="496567" lvl="1" indent="-248284" algn="just">
              <a:lnSpc>
                <a:spcPts val="3794"/>
              </a:lnSpc>
              <a:buAutoNum type="arabicPeriod"/>
            </a:pPr>
            <a:r>
              <a:rPr lang="en-US" sz="2299" b="1" u="sng">
                <a:solidFill>
                  <a:srgbClr val="FFFFFF"/>
                </a:solidFill>
                <a:latin typeface="Canva Sans Bold"/>
                <a:ea typeface="Canva Sans Bold"/>
                <a:cs typeface="Canva Sans Bold"/>
                <a:sym typeface="Canva Sans Bold"/>
              </a:rPr>
              <a:t> Perfect Timing</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Automatically matches video length to voiceover.</a:t>
            </a:r>
          </a:p>
          <a:p>
            <a:pPr marL="496567" lvl="1" indent="-248284" algn="just">
              <a:lnSpc>
                <a:spcPts val="3794"/>
              </a:lnSpc>
              <a:buFont typeface="Arial"/>
              <a:buChar char="•"/>
            </a:pPr>
            <a:r>
              <a:rPr lang="en-US" sz="2299">
                <a:solidFill>
                  <a:srgbClr val="FFFFFF"/>
                </a:solidFill>
                <a:latin typeface="Canva Sans"/>
                <a:ea typeface="Canva Sans"/>
                <a:cs typeface="Canva Sans"/>
                <a:sym typeface="Canva Sans"/>
              </a:rPr>
              <a:t>No awkward silences or cut-off words.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2560593" y="-152939"/>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3" name="Freeform 3"/>
          <p:cNvSpPr/>
          <p:nvPr/>
        </p:nvSpPr>
        <p:spPr>
          <a:xfrm>
            <a:off x="16373134" y="7343434"/>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4" name="TextBox 4"/>
          <p:cNvSpPr txBox="1"/>
          <p:nvPr/>
        </p:nvSpPr>
        <p:spPr>
          <a:xfrm>
            <a:off x="6911438" y="164712"/>
            <a:ext cx="3930730" cy="1052198"/>
          </a:xfrm>
          <a:prstGeom prst="rect">
            <a:avLst/>
          </a:prstGeom>
        </p:spPr>
        <p:txBody>
          <a:bodyPr lIns="0" tIns="0" rIns="0" bIns="0" rtlCol="0" anchor="t">
            <a:spAutoFit/>
          </a:bodyPr>
          <a:lstStyle/>
          <a:p>
            <a:pPr algn="ctr">
              <a:lnSpc>
                <a:spcPts val="8679"/>
              </a:lnSpc>
              <a:spcBef>
                <a:spcPct val="0"/>
              </a:spcBef>
            </a:pPr>
            <a:r>
              <a:rPr lang="en-US" sz="6199">
                <a:solidFill>
                  <a:srgbClr val="FFFFFF"/>
                </a:solidFill>
                <a:latin typeface="DM Serif Display"/>
                <a:ea typeface="DM Serif Display"/>
                <a:cs typeface="DM Serif Display"/>
                <a:sym typeface="DM Serif Display"/>
              </a:rPr>
              <a:t>Tech Stack </a:t>
            </a:r>
          </a:p>
        </p:txBody>
      </p:sp>
      <p:sp>
        <p:nvSpPr>
          <p:cNvPr id="5" name="TextBox 5"/>
          <p:cNvSpPr txBox="1"/>
          <p:nvPr/>
        </p:nvSpPr>
        <p:spPr>
          <a:xfrm>
            <a:off x="448903" y="1471692"/>
            <a:ext cx="10075618" cy="1013271"/>
          </a:xfrm>
          <a:prstGeom prst="rect">
            <a:avLst/>
          </a:prstGeom>
        </p:spPr>
        <p:txBody>
          <a:bodyPr lIns="0" tIns="0" rIns="0" bIns="0" rtlCol="0" anchor="t">
            <a:spAutoFit/>
          </a:bodyPr>
          <a:lstStyle/>
          <a:p>
            <a:pPr marL="561336" lvl="1" indent="-280668" algn="just">
              <a:lnSpc>
                <a:spcPts val="4237"/>
              </a:lnSpc>
              <a:buAutoNum type="arabicPeriod"/>
            </a:pPr>
            <a:r>
              <a:rPr lang="en-US" sz="2599" b="1" u="sng" spc="67">
                <a:solidFill>
                  <a:srgbClr val="FFFFFF"/>
                </a:solidFill>
                <a:latin typeface="Cooper BT Bold"/>
                <a:ea typeface="Cooper BT Bold"/>
                <a:cs typeface="Cooper BT Bold"/>
                <a:sym typeface="Cooper BT Bold"/>
              </a:rPr>
              <a:t>User Interface</a:t>
            </a:r>
          </a:p>
          <a:p>
            <a:pPr algn="just">
              <a:lnSpc>
                <a:spcPts val="4074"/>
              </a:lnSpc>
            </a:pPr>
            <a:r>
              <a:rPr lang="en-US" sz="2499" spc="64">
                <a:solidFill>
                  <a:srgbClr val="FFFFFF"/>
                </a:solidFill>
                <a:latin typeface="Cooper BT Light"/>
                <a:ea typeface="Cooper BT Light"/>
                <a:cs typeface="Cooper BT Light"/>
                <a:sym typeface="Cooper BT Light"/>
              </a:rPr>
              <a:t>Built with Streamlit (makes web buttons/forms easily with Python)</a:t>
            </a:r>
          </a:p>
        </p:txBody>
      </p:sp>
      <p:sp>
        <p:nvSpPr>
          <p:cNvPr id="6" name="TextBox 6"/>
          <p:cNvSpPr txBox="1"/>
          <p:nvPr/>
        </p:nvSpPr>
        <p:spPr>
          <a:xfrm>
            <a:off x="693834" y="2963414"/>
            <a:ext cx="5958721" cy="1652270"/>
          </a:xfrm>
          <a:prstGeom prst="rect">
            <a:avLst/>
          </a:prstGeom>
        </p:spPr>
        <p:txBody>
          <a:bodyPr lIns="0" tIns="0" rIns="0" bIns="0" rtlCol="0" anchor="t">
            <a:spAutoFit/>
          </a:bodyPr>
          <a:lstStyle/>
          <a:p>
            <a:pPr algn="just">
              <a:lnSpc>
                <a:spcPts val="3639"/>
              </a:lnSpc>
            </a:pPr>
            <a:r>
              <a:rPr lang="en-US" sz="2599" b="1" u="sng">
                <a:solidFill>
                  <a:srgbClr val="FFFFFF"/>
                </a:solidFill>
                <a:latin typeface="Canva Sans Bold"/>
                <a:ea typeface="Canva Sans Bold"/>
                <a:cs typeface="Canva Sans Bold"/>
                <a:sym typeface="Canva Sans Bold"/>
              </a:rPr>
              <a:t>2.  Video/Image Tools</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FFmpeg - edits videos (cut, resize)</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Pillow - handles images (check, resize)</a:t>
            </a:r>
          </a:p>
          <a:p>
            <a:pPr marL="496567" lvl="1" indent="-248284" algn="just">
              <a:lnSpc>
                <a:spcPts val="3219"/>
              </a:lnSpc>
              <a:buFont typeface="Arial"/>
              <a:buChar char="•"/>
            </a:pPr>
            <a:r>
              <a:rPr lang="en-US" sz="2299">
                <a:solidFill>
                  <a:srgbClr val="FFFFFF"/>
                </a:solidFill>
                <a:latin typeface="Canva Sans"/>
                <a:ea typeface="Canva Sans"/>
                <a:cs typeface="Canva Sans"/>
                <a:sym typeface="Canva Sans"/>
              </a:rPr>
              <a:t>MoviePy - puts videos + audio together</a:t>
            </a:r>
          </a:p>
        </p:txBody>
      </p:sp>
      <p:sp>
        <p:nvSpPr>
          <p:cNvPr id="7" name="TextBox 7"/>
          <p:cNvSpPr txBox="1"/>
          <p:nvPr/>
        </p:nvSpPr>
        <p:spPr>
          <a:xfrm>
            <a:off x="693834" y="5086350"/>
            <a:ext cx="9219495" cy="2052320"/>
          </a:xfrm>
          <a:prstGeom prst="rect">
            <a:avLst/>
          </a:prstGeom>
        </p:spPr>
        <p:txBody>
          <a:bodyPr lIns="0" tIns="0" rIns="0" bIns="0" rtlCol="0" anchor="t">
            <a:spAutoFit/>
          </a:bodyPr>
          <a:lstStyle/>
          <a:p>
            <a:pPr algn="just">
              <a:lnSpc>
                <a:spcPts val="3639"/>
              </a:lnSpc>
              <a:spcBef>
                <a:spcPct val="0"/>
              </a:spcBef>
            </a:pPr>
            <a:r>
              <a:rPr lang="en-US" sz="2599" b="1" u="sng">
                <a:solidFill>
                  <a:srgbClr val="FFFFFF"/>
                </a:solidFill>
                <a:latin typeface="Canva Sans Bold"/>
                <a:ea typeface="Canva Sans Bold"/>
                <a:cs typeface="Canva Sans Bold"/>
                <a:sym typeface="Canva Sans Bold"/>
              </a:rPr>
              <a:t>3. AI &amp; Smart Features</a:t>
            </a:r>
          </a:p>
          <a:p>
            <a:pPr marL="496567" lvl="1" indent="-248284" algn="just">
              <a:lnSpc>
                <a:spcPts val="3219"/>
              </a:lnSpc>
              <a:spcBef>
                <a:spcPct val="0"/>
              </a:spcBef>
              <a:buFont typeface="Arial"/>
              <a:buChar char="•"/>
            </a:pPr>
            <a:r>
              <a:rPr lang="en-US" sz="2299">
                <a:solidFill>
                  <a:srgbClr val="FFFFFF"/>
                </a:solidFill>
                <a:latin typeface="Canva Sans"/>
                <a:ea typeface="Canva Sans"/>
                <a:cs typeface="Canva Sans"/>
                <a:sym typeface="Canva Sans"/>
              </a:rPr>
              <a:t>Gemini AI - understands pictures &amp; writes/translates stories</a:t>
            </a:r>
          </a:p>
          <a:p>
            <a:pPr marL="496567" lvl="1" indent="-248284" algn="just">
              <a:lnSpc>
                <a:spcPts val="3219"/>
              </a:lnSpc>
              <a:spcBef>
                <a:spcPct val="0"/>
              </a:spcBef>
              <a:buFont typeface="Arial"/>
              <a:buChar char="•"/>
            </a:pPr>
            <a:r>
              <a:rPr lang="en-US" sz="2299">
                <a:solidFill>
                  <a:srgbClr val="FFFFFF"/>
                </a:solidFill>
                <a:latin typeface="Canva Sans"/>
                <a:ea typeface="Canva Sans"/>
                <a:cs typeface="Canva Sans"/>
                <a:sym typeface="Canva Sans"/>
              </a:rPr>
              <a:t>Reverie - turns text into realistic voice</a:t>
            </a:r>
          </a:p>
          <a:p>
            <a:pPr marL="496567" lvl="1" indent="-248284" algn="just">
              <a:lnSpc>
                <a:spcPts val="3219"/>
              </a:lnSpc>
              <a:spcBef>
                <a:spcPct val="0"/>
              </a:spcBef>
              <a:buFont typeface="Arial"/>
              <a:buChar char="•"/>
            </a:pPr>
            <a:r>
              <a:rPr lang="en-US" sz="2299">
                <a:solidFill>
                  <a:srgbClr val="FFFFFF"/>
                </a:solidFill>
                <a:latin typeface="Canva Sans"/>
                <a:ea typeface="Canva Sans"/>
                <a:cs typeface="Canva Sans"/>
                <a:sym typeface="Canva Sans"/>
              </a:rPr>
              <a:t>SpeechRecognition - converts spoken words to text</a:t>
            </a:r>
          </a:p>
          <a:p>
            <a:pPr algn="just">
              <a:lnSpc>
                <a:spcPts val="3219"/>
              </a:lnSpc>
              <a:spcBef>
                <a:spcPct val="0"/>
              </a:spcBef>
            </a:pPr>
            <a:endParaRPr lang="en-US" sz="2299">
              <a:solidFill>
                <a:srgbClr val="FFFFFF"/>
              </a:solidFill>
              <a:latin typeface="Canva Sans"/>
              <a:ea typeface="Canva Sans"/>
              <a:cs typeface="Canva Sans"/>
              <a:sym typeface="Canva Sans"/>
            </a:endParaRPr>
          </a:p>
        </p:txBody>
      </p:sp>
      <p:sp>
        <p:nvSpPr>
          <p:cNvPr id="8" name="TextBox 8"/>
          <p:cNvSpPr txBox="1"/>
          <p:nvPr/>
        </p:nvSpPr>
        <p:spPr>
          <a:xfrm>
            <a:off x="10842167" y="2427813"/>
            <a:ext cx="8263061" cy="1252220"/>
          </a:xfrm>
          <a:prstGeom prst="rect">
            <a:avLst/>
          </a:prstGeom>
        </p:spPr>
        <p:txBody>
          <a:bodyPr lIns="0" tIns="0" rIns="0" bIns="0" rtlCol="0" anchor="t">
            <a:spAutoFit/>
          </a:bodyPr>
          <a:lstStyle/>
          <a:p>
            <a:pPr algn="just">
              <a:lnSpc>
                <a:spcPts val="3639"/>
              </a:lnSpc>
              <a:spcBef>
                <a:spcPct val="0"/>
              </a:spcBef>
            </a:pPr>
            <a:r>
              <a:rPr lang="en-US" sz="2599" b="1" u="sng">
                <a:solidFill>
                  <a:srgbClr val="FFFFFF"/>
                </a:solidFill>
                <a:latin typeface="Canva Sans Bold"/>
                <a:ea typeface="Canva Sans Bold"/>
                <a:cs typeface="Canva Sans Bold"/>
                <a:sym typeface="Canva Sans Bold"/>
              </a:rPr>
              <a:t>5. Data Storage</a:t>
            </a:r>
          </a:p>
          <a:p>
            <a:pPr marL="496571" lvl="1" indent="-248285" algn="just">
              <a:lnSpc>
                <a:spcPts val="3220"/>
              </a:lnSpc>
              <a:spcBef>
                <a:spcPct val="0"/>
              </a:spcBef>
              <a:buFont typeface="Arial"/>
              <a:buChar char="•"/>
            </a:pPr>
            <a:r>
              <a:rPr lang="en-US" sz="2300">
                <a:solidFill>
                  <a:srgbClr val="FFFFFF"/>
                </a:solidFill>
                <a:latin typeface="Canva Sans"/>
                <a:ea typeface="Canva Sans"/>
                <a:cs typeface="Canva Sans"/>
                <a:sym typeface="Canva Sans"/>
              </a:rPr>
              <a:t>MySQL - remembers user accounts and stories</a:t>
            </a:r>
          </a:p>
          <a:p>
            <a:pPr algn="just">
              <a:lnSpc>
                <a:spcPts val="3220"/>
              </a:lnSpc>
              <a:spcBef>
                <a:spcPct val="0"/>
              </a:spcBef>
            </a:pPr>
            <a:endParaRPr lang="en-US" sz="2300">
              <a:solidFill>
                <a:srgbClr val="FFFFFF"/>
              </a:solidFill>
              <a:latin typeface="Canva Sans"/>
              <a:ea typeface="Canva Sans"/>
              <a:cs typeface="Canva Sans"/>
              <a:sym typeface="Canva Sans"/>
            </a:endParaRPr>
          </a:p>
        </p:txBody>
      </p:sp>
      <p:sp>
        <p:nvSpPr>
          <p:cNvPr id="9" name="TextBox 9"/>
          <p:cNvSpPr txBox="1"/>
          <p:nvPr/>
        </p:nvSpPr>
        <p:spPr>
          <a:xfrm>
            <a:off x="693834" y="7348927"/>
            <a:ext cx="9050015" cy="2015113"/>
          </a:xfrm>
          <a:prstGeom prst="rect">
            <a:avLst/>
          </a:prstGeom>
        </p:spPr>
        <p:txBody>
          <a:bodyPr lIns="0" tIns="0" rIns="0" bIns="0" rtlCol="0" anchor="t">
            <a:spAutoFit/>
          </a:bodyPr>
          <a:lstStyle/>
          <a:p>
            <a:pPr algn="just">
              <a:lnSpc>
                <a:spcPts val="3640"/>
              </a:lnSpc>
              <a:spcBef>
                <a:spcPct val="0"/>
              </a:spcBef>
            </a:pPr>
            <a:r>
              <a:rPr lang="en-US" sz="2600" b="1">
                <a:solidFill>
                  <a:srgbClr val="FFFFFF"/>
                </a:solidFill>
                <a:latin typeface="Canva Sans Bold"/>
                <a:ea typeface="Canva Sans Bold"/>
                <a:cs typeface="Canva Sans Bold"/>
                <a:sym typeface="Canva Sans Bold"/>
              </a:rPr>
              <a:t>4. </a:t>
            </a:r>
            <a:r>
              <a:rPr lang="en-US" sz="2600" b="1" u="sng">
                <a:solidFill>
                  <a:srgbClr val="FFFFFF"/>
                </a:solidFill>
                <a:latin typeface="Canva Sans Bold"/>
                <a:ea typeface="Canva Sans Bold"/>
                <a:cs typeface="Canva Sans Bold"/>
                <a:sym typeface="Canva Sans Bold"/>
              </a:rPr>
              <a:t>Infrastructure</a:t>
            </a:r>
          </a:p>
          <a:p>
            <a:pPr marL="481390" lvl="1" indent="-240695" algn="just">
              <a:lnSpc>
                <a:spcPts val="3121"/>
              </a:lnSpc>
              <a:spcBef>
                <a:spcPct val="0"/>
              </a:spcBef>
              <a:buFont typeface="Arial"/>
              <a:buChar char="•"/>
            </a:pPr>
            <a:r>
              <a:rPr lang="en-US" sz="2229">
                <a:solidFill>
                  <a:srgbClr val="FFFFFF"/>
                </a:solidFill>
                <a:latin typeface="Canva Sans"/>
                <a:ea typeface="Canva Sans"/>
                <a:cs typeface="Canva Sans"/>
                <a:sym typeface="Canva Sans"/>
              </a:rPr>
              <a:t>Local Tools:FFmpeg and ImageMagick handle heavy video/image work.</a:t>
            </a:r>
          </a:p>
          <a:p>
            <a:pPr marL="481390" lvl="1" indent="-240695" algn="just">
              <a:lnSpc>
                <a:spcPts val="3121"/>
              </a:lnSpc>
              <a:spcBef>
                <a:spcPct val="0"/>
              </a:spcBef>
              <a:buFont typeface="Arial"/>
              <a:buChar char="•"/>
            </a:pPr>
            <a:r>
              <a:rPr lang="en-US" sz="2229">
                <a:solidFill>
                  <a:srgbClr val="FFFFFF"/>
                </a:solidFill>
                <a:latin typeface="Canva Sans"/>
                <a:ea typeface="Canva Sans"/>
                <a:cs typeface="Canva Sans"/>
                <a:sym typeface="Canva Sans"/>
              </a:rPr>
              <a:t>Cloud Services:Gemini and Reverie run online for AI tasks.</a:t>
            </a:r>
          </a:p>
          <a:p>
            <a:pPr algn="just">
              <a:lnSpc>
                <a:spcPts val="3121"/>
              </a:lnSpc>
              <a:spcBef>
                <a:spcPct val="0"/>
              </a:spcBef>
            </a:pPr>
            <a:endParaRPr lang="en-US" sz="2229">
              <a:solidFill>
                <a:srgbClr val="FFFFFF"/>
              </a:solidFill>
              <a:latin typeface="Canva Sans"/>
              <a:ea typeface="Canva Sans"/>
              <a:cs typeface="Canva Sans"/>
              <a:sym typeface="Canva Sans"/>
            </a:endParaRPr>
          </a:p>
        </p:txBody>
      </p:sp>
      <p:sp>
        <p:nvSpPr>
          <p:cNvPr id="10" name="AutoShape 10"/>
          <p:cNvSpPr/>
          <p:nvPr/>
        </p:nvSpPr>
        <p:spPr>
          <a:xfrm>
            <a:off x="10603932" y="1761927"/>
            <a:ext cx="0" cy="7741817"/>
          </a:xfrm>
          <a:prstGeom prst="line">
            <a:avLst/>
          </a:prstGeom>
          <a:ln w="38100" cap="flat">
            <a:solidFill>
              <a:srgbClr val="FFFFFF"/>
            </a:solidFill>
            <a:prstDash val="solid"/>
            <a:headEnd type="none" w="sm" len="sm"/>
            <a:tailEnd type="none" w="sm" len="sm"/>
          </a:ln>
        </p:spPr>
      </p:sp>
      <p:sp>
        <p:nvSpPr>
          <p:cNvPr id="11" name="TextBox 11"/>
          <p:cNvSpPr txBox="1"/>
          <p:nvPr/>
        </p:nvSpPr>
        <p:spPr>
          <a:xfrm>
            <a:off x="10842167" y="4299205"/>
            <a:ext cx="6575956" cy="2278381"/>
          </a:xfrm>
          <a:prstGeom prst="rect">
            <a:avLst/>
          </a:prstGeom>
        </p:spPr>
        <p:txBody>
          <a:bodyPr lIns="0" tIns="0" rIns="0" bIns="0" rtlCol="0" anchor="t">
            <a:spAutoFit/>
          </a:bodyPr>
          <a:lstStyle/>
          <a:p>
            <a:pPr algn="just">
              <a:lnSpc>
                <a:spcPts val="3639"/>
              </a:lnSpc>
              <a:spcBef>
                <a:spcPct val="0"/>
              </a:spcBef>
            </a:pPr>
            <a:r>
              <a:rPr lang="en-US" sz="2599" b="1" u="sng">
                <a:solidFill>
                  <a:srgbClr val="FFFFFF"/>
                </a:solidFill>
                <a:latin typeface="Canva Sans Bold"/>
                <a:ea typeface="Canva Sans Bold"/>
                <a:cs typeface="Canva Sans Bold"/>
                <a:sym typeface="Canva Sans Bold"/>
              </a:rPr>
              <a:t>6. Helper Tools</a:t>
            </a:r>
          </a:p>
          <a:p>
            <a:pPr marL="474978" lvl="1" indent="-237489" algn="just">
              <a:lnSpc>
                <a:spcPts val="3739"/>
              </a:lnSpc>
              <a:buFont typeface="Arial"/>
              <a:buChar char="•"/>
            </a:pPr>
            <a:r>
              <a:rPr lang="en-US" sz="2199">
                <a:solidFill>
                  <a:srgbClr val="FFFFFF"/>
                </a:solidFill>
                <a:latin typeface="Canva Sans"/>
                <a:ea typeface="Canva Sans"/>
                <a:cs typeface="Canva Sans"/>
                <a:sym typeface="Canva Sans"/>
              </a:rPr>
              <a:t>Threading:  Does multiple tasks at once.</a:t>
            </a:r>
          </a:p>
          <a:p>
            <a:pPr algn="just">
              <a:lnSpc>
                <a:spcPts val="3739"/>
              </a:lnSpc>
            </a:pPr>
            <a:endParaRPr lang="en-US" sz="2199">
              <a:solidFill>
                <a:srgbClr val="FFFFFF"/>
              </a:solidFill>
              <a:latin typeface="Canva Sans"/>
              <a:ea typeface="Canva Sans"/>
              <a:cs typeface="Canva Sans"/>
              <a:sym typeface="Canva Sans"/>
            </a:endParaRPr>
          </a:p>
          <a:p>
            <a:pPr marL="474978" lvl="1" indent="-237489" algn="just">
              <a:lnSpc>
                <a:spcPts val="3739"/>
              </a:lnSpc>
              <a:buFont typeface="Arial"/>
              <a:buChar char="•"/>
            </a:pPr>
            <a:r>
              <a:rPr lang="en-US" sz="2199">
                <a:solidFill>
                  <a:srgbClr val="FFFFFF"/>
                </a:solidFill>
                <a:latin typeface="Canva Sans"/>
                <a:ea typeface="Canva Sans"/>
                <a:cs typeface="Canva Sans"/>
                <a:sym typeface="Canva Sans"/>
              </a:rPr>
              <a:t>Caching:  Remembers frequent actions to work faster.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180321">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5869662" y="520699"/>
            <a:ext cx="6548676" cy="944247"/>
          </a:xfrm>
          <a:prstGeom prst="rect">
            <a:avLst/>
          </a:prstGeom>
        </p:spPr>
        <p:txBody>
          <a:bodyPr lIns="0" tIns="0" rIns="0" bIns="0" rtlCol="0" anchor="t">
            <a:spAutoFit/>
          </a:bodyPr>
          <a:lstStyle/>
          <a:p>
            <a:pPr algn="ctr">
              <a:lnSpc>
                <a:spcPts val="7699"/>
              </a:lnSpc>
              <a:spcBef>
                <a:spcPct val="0"/>
              </a:spcBef>
            </a:pPr>
            <a:r>
              <a:rPr lang="en-US" sz="5499" b="1">
                <a:solidFill>
                  <a:srgbClr val="FFFFFF"/>
                </a:solidFill>
                <a:latin typeface="Cooper BT Bold"/>
                <a:ea typeface="Cooper BT Bold"/>
                <a:cs typeface="Cooper BT Bold"/>
                <a:sym typeface="Cooper BT Bold"/>
              </a:rPr>
              <a:t>LLM &amp; Framework</a:t>
            </a:r>
          </a:p>
        </p:txBody>
      </p:sp>
      <p:sp>
        <p:nvSpPr>
          <p:cNvPr id="3" name="Freeform 3"/>
          <p:cNvSpPr/>
          <p:nvPr/>
        </p:nvSpPr>
        <p:spPr>
          <a:xfrm>
            <a:off x="-1620959" y="-88616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4" name="Freeform 4"/>
          <p:cNvSpPr/>
          <p:nvPr/>
        </p:nvSpPr>
        <p:spPr>
          <a:xfrm>
            <a:off x="15344434" y="7172726"/>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5" name="TextBox 5"/>
          <p:cNvSpPr txBox="1"/>
          <p:nvPr/>
        </p:nvSpPr>
        <p:spPr>
          <a:xfrm>
            <a:off x="1028700" y="2077720"/>
            <a:ext cx="6038969" cy="505461"/>
          </a:xfrm>
          <a:prstGeom prst="rect">
            <a:avLst/>
          </a:prstGeom>
        </p:spPr>
        <p:txBody>
          <a:bodyPr lIns="0" tIns="0" rIns="0" bIns="0" rtlCol="0" anchor="t">
            <a:spAutoFit/>
          </a:bodyPr>
          <a:lstStyle/>
          <a:p>
            <a:pPr algn="ctr">
              <a:lnSpc>
                <a:spcPts val="4059"/>
              </a:lnSpc>
              <a:spcBef>
                <a:spcPct val="0"/>
              </a:spcBef>
            </a:pPr>
            <a:r>
              <a:rPr lang="en-US" sz="2899" b="1">
                <a:solidFill>
                  <a:srgbClr val="FFFFFF"/>
                </a:solidFill>
                <a:latin typeface="Cooper BT Bold"/>
                <a:ea typeface="Cooper BT Bold"/>
                <a:cs typeface="Cooper BT Bold"/>
                <a:sym typeface="Cooper BT Bold"/>
              </a:rPr>
              <a:t>LLM Used: </a:t>
            </a:r>
            <a:r>
              <a:rPr lang="en-US" sz="2899">
                <a:solidFill>
                  <a:srgbClr val="FFFFFF"/>
                </a:solidFill>
                <a:latin typeface="Cooper BT Light"/>
                <a:ea typeface="Cooper BT Light"/>
                <a:cs typeface="Cooper BT Light"/>
                <a:sym typeface="Cooper BT Light"/>
              </a:rPr>
              <a:t>Google Gemini 1.5 Flash</a:t>
            </a:r>
          </a:p>
        </p:txBody>
      </p:sp>
      <p:sp>
        <p:nvSpPr>
          <p:cNvPr id="6" name="TextBox 6"/>
          <p:cNvSpPr txBox="1"/>
          <p:nvPr/>
        </p:nvSpPr>
        <p:spPr>
          <a:xfrm>
            <a:off x="1028700" y="3190874"/>
            <a:ext cx="9179123" cy="1952626"/>
          </a:xfrm>
          <a:prstGeom prst="rect">
            <a:avLst/>
          </a:prstGeom>
        </p:spPr>
        <p:txBody>
          <a:bodyPr lIns="0" tIns="0" rIns="0" bIns="0" rtlCol="0" anchor="t">
            <a:spAutoFit/>
          </a:bodyPr>
          <a:lstStyle/>
          <a:p>
            <a:pPr algn="ctr">
              <a:lnSpc>
                <a:spcPts val="3974"/>
              </a:lnSpc>
            </a:pPr>
            <a:r>
              <a:rPr lang="en-US" sz="2499" b="1" u="sng">
                <a:solidFill>
                  <a:srgbClr val="FFFFFF"/>
                </a:solidFill>
                <a:latin typeface="Canva Sans Bold"/>
                <a:ea typeface="Canva Sans Bold"/>
                <a:cs typeface="Canva Sans Bold"/>
                <a:sym typeface="Canva Sans Bold"/>
              </a:rPr>
              <a:t>Why Gemini?</a:t>
            </a:r>
          </a:p>
          <a:p>
            <a:pPr marL="539746" lvl="1" indent="-269873" algn="just">
              <a:lnSpc>
                <a:spcPts val="3974"/>
              </a:lnSpc>
              <a:buFont typeface="Arial"/>
              <a:buChar char="•"/>
            </a:pPr>
            <a:r>
              <a:rPr lang="en-US" sz="2499">
                <a:solidFill>
                  <a:srgbClr val="FFFFFF"/>
                </a:solidFill>
                <a:latin typeface="Canva Sans"/>
                <a:ea typeface="Canva Sans"/>
                <a:cs typeface="Canva Sans"/>
                <a:sym typeface="Canva Sans"/>
              </a:rPr>
              <a:t>Excels at understanding images/videos and text together</a:t>
            </a:r>
          </a:p>
          <a:p>
            <a:pPr marL="539746" lvl="1" indent="-269873" algn="just">
              <a:lnSpc>
                <a:spcPts val="3974"/>
              </a:lnSpc>
              <a:buFont typeface="Arial"/>
              <a:buChar char="•"/>
            </a:pPr>
            <a:r>
              <a:rPr lang="en-US" sz="2499">
                <a:solidFill>
                  <a:srgbClr val="FFFFFF"/>
                </a:solidFill>
                <a:latin typeface="Canva Sans"/>
                <a:ea typeface="Canva Sans"/>
                <a:cs typeface="Canva Sans"/>
                <a:sym typeface="Canva Sans"/>
              </a:rPr>
              <a:t>Handles 22+ Indian languages smoothly</a:t>
            </a:r>
          </a:p>
          <a:p>
            <a:pPr marL="539746" lvl="1" indent="-269873" algn="just">
              <a:lnSpc>
                <a:spcPts val="3974"/>
              </a:lnSpc>
              <a:buFont typeface="Arial"/>
              <a:buChar char="•"/>
            </a:pPr>
            <a:r>
              <a:rPr lang="en-US" sz="2499">
                <a:solidFill>
                  <a:srgbClr val="FFFFFF"/>
                </a:solidFill>
                <a:latin typeface="Canva Sans"/>
                <a:ea typeface="Canva Sans"/>
                <a:cs typeface="Canva Sans"/>
                <a:sym typeface="Canva Sans"/>
              </a:rPr>
              <a:t>Faster and cheaper than similar models</a:t>
            </a:r>
          </a:p>
        </p:txBody>
      </p:sp>
      <p:sp>
        <p:nvSpPr>
          <p:cNvPr id="7" name="TextBox 7"/>
          <p:cNvSpPr txBox="1"/>
          <p:nvPr/>
        </p:nvSpPr>
        <p:spPr>
          <a:xfrm>
            <a:off x="782759" y="5919577"/>
            <a:ext cx="10674815" cy="3920491"/>
          </a:xfrm>
          <a:prstGeom prst="rect">
            <a:avLst/>
          </a:prstGeom>
        </p:spPr>
        <p:txBody>
          <a:bodyPr lIns="0" tIns="0" rIns="0" bIns="0" rtlCol="0" anchor="t">
            <a:spAutoFit/>
          </a:bodyPr>
          <a:lstStyle/>
          <a:p>
            <a:pPr algn="ctr">
              <a:lnSpc>
                <a:spcPts val="3959"/>
              </a:lnSpc>
            </a:pPr>
            <a:r>
              <a:rPr lang="en-US" sz="2399" b="1" u="sng">
                <a:solidFill>
                  <a:srgbClr val="FFFFFF"/>
                </a:solidFill>
                <a:latin typeface="Canva Sans Bold"/>
                <a:ea typeface="Canva Sans Bold"/>
                <a:cs typeface="Canva Sans Bold"/>
                <a:sym typeface="Canva Sans Bold"/>
              </a:rPr>
              <a:t>How We Use Gemini</a:t>
            </a:r>
          </a:p>
          <a:p>
            <a:pPr algn="just">
              <a:lnSpc>
                <a:spcPts val="3959"/>
              </a:lnSpc>
            </a:pPr>
            <a:r>
              <a:rPr lang="en-US" sz="2399" u="sng">
                <a:solidFill>
                  <a:srgbClr val="FFFFFF"/>
                </a:solidFill>
                <a:latin typeface="Canva Sans"/>
                <a:ea typeface="Canva Sans"/>
                <a:cs typeface="Canva Sans"/>
                <a:sym typeface="Canva Sans"/>
              </a:rPr>
              <a:t>Step 1: Media Analysis</a:t>
            </a:r>
          </a:p>
          <a:p>
            <a:pPr marL="518157" lvl="1" indent="-259078" algn="just">
              <a:lnSpc>
                <a:spcPts val="3959"/>
              </a:lnSpc>
              <a:buFont typeface="Arial"/>
              <a:buChar char="•"/>
            </a:pPr>
            <a:r>
              <a:rPr lang="en-US" sz="2399">
                <a:solidFill>
                  <a:srgbClr val="FFFFFF"/>
                </a:solidFill>
                <a:latin typeface="Canva Sans"/>
                <a:ea typeface="Canva Sans"/>
                <a:cs typeface="Canva Sans"/>
                <a:sym typeface="Canva Sans"/>
              </a:rPr>
              <a:t>Looks at uploaded images/videos, then writes short description.</a:t>
            </a:r>
          </a:p>
          <a:p>
            <a:pPr algn="just">
              <a:lnSpc>
                <a:spcPts val="3959"/>
              </a:lnSpc>
            </a:pPr>
            <a:r>
              <a:rPr lang="en-US" sz="2399" u="sng">
                <a:solidFill>
                  <a:srgbClr val="FFFFFF"/>
                </a:solidFill>
                <a:latin typeface="Canva Sans"/>
                <a:ea typeface="Canva Sans"/>
                <a:cs typeface="Canva Sans"/>
                <a:sym typeface="Canva Sans"/>
              </a:rPr>
              <a:t>Step 2: Story Generation</a:t>
            </a:r>
          </a:p>
          <a:p>
            <a:pPr marL="518157" lvl="1" indent="-259078" algn="just">
              <a:lnSpc>
                <a:spcPts val="3959"/>
              </a:lnSpc>
              <a:buFont typeface="Arial"/>
              <a:buChar char="•"/>
            </a:pPr>
            <a:r>
              <a:rPr lang="en-US" sz="2399">
                <a:solidFill>
                  <a:srgbClr val="FFFFFF"/>
                </a:solidFill>
                <a:latin typeface="Canva Sans"/>
                <a:ea typeface="Canva Sans"/>
                <a:cs typeface="Canva Sans"/>
                <a:sym typeface="Canva Sans"/>
              </a:rPr>
              <a:t>Creates connected story parts from descriptions.</a:t>
            </a:r>
          </a:p>
          <a:p>
            <a:pPr algn="just">
              <a:lnSpc>
                <a:spcPts val="3959"/>
              </a:lnSpc>
            </a:pPr>
            <a:r>
              <a:rPr lang="en-US" sz="2399" u="sng">
                <a:solidFill>
                  <a:srgbClr val="FFFFFF"/>
                </a:solidFill>
                <a:latin typeface="Canva Sans"/>
                <a:ea typeface="Canva Sans"/>
                <a:cs typeface="Canva Sans"/>
                <a:sym typeface="Canva Sans"/>
              </a:rPr>
              <a:t>Step 3: Smart Translation</a:t>
            </a:r>
          </a:p>
          <a:p>
            <a:pPr marL="518157" lvl="1" indent="-259078" algn="just">
              <a:lnSpc>
                <a:spcPts val="3959"/>
              </a:lnSpc>
              <a:buFont typeface="Arial"/>
              <a:buChar char="•"/>
            </a:pPr>
            <a:r>
              <a:rPr lang="en-US" sz="2399">
                <a:solidFill>
                  <a:srgbClr val="FFFFFF"/>
                </a:solidFill>
                <a:latin typeface="Canva Sans"/>
                <a:ea typeface="Canva Sans"/>
                <a:cs typeface="Canva Sans"/>
                <a:sym typeface="Canva Sans"/>
              </a:rPr>
              <a:t>Translates to Hindi/Tamil/etc. while keeping the story's flow.</a:t>
            </a:r>
          </a:p>
          <a:p>
            <a:pPr marL="518157" lvl="1" indent="-259078" algn="just">
              <a:lnSpc>
                <a:spcPts val="3959"/>
              </a:lnSpc>
              <a:buFont typeface="Arial"/>
              <a:buChar char="•"/>
            </a:pPr>
            <a:r>
              <a:rPr lang="en-US" sz="2399">
                <a:solidFill>
                  <a:srgbClr val="FFFFFF"/>
                </a:solidFill>
                <a:latin typeface="Canva Sans"/>
                <a:ea typeface="Canva Sans"/>
                <a:cs typeface="Canva Sans"/>
                <a:sym typeface="Canva Sans"/>
              </a:rPr>
              <a:t>Not word-by-word - sounds natural in every language.</a:t>
            </a:r>
          </a:p>
        </p:txBody>
      </p:sp>
      <p:sp>
        <p:nvSpPr>
          <p:cNvPr id="8" name="Freeform 8"/>
          <p:cNvSpPr/>
          <p:nvPr/>
        </p:nvSpPr>
        <p:spPr>
          <a:xfrm rot="5400000">
            <a:off x="15853097" y="-1085073"/>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9" name="Freeform 9"/>
          <p:cNvSpPr/>
          <p:nvPr/>
        </p:nvSpPr>
        <p:spPr>
          <a:xfrm rot="5400000">
            <a:off x="15853097" y="-732275"/>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
        <p:nvSpPr>
          <p:cNvPr id="10" name="Freeform 10"/>
          <p:cNvSpPr/>
          <p:nvPr/>
        </p:nvSpPr>
        <p:spPr>
          <a:xfrm rot="10731982">
            <a:off x="15081729" y="6946188"/>
            <a:ext cx="3829732" cy="3829732"/>
          </a:xfrm>
          <a:custGeom>
            <a:avLst/>
            <a:gdLst/>
            <a:ahLst/>
            <a:cxnLst/>
            <a:rect l="l" t="t" r="r" b="b"/>
            <a:pathLst>
              <a:path w="3829732" h="3829732">
                <a:moveTo>
                  <a:pt x="0" y="0"/>
                </a:moveTo>
                <a:lnTo>
                  <a:pt x="3829732" y="0"/>
                </a:lnTo>
                <a:lnTo>
                  <a:pt x="3829732" y="3829732"/>
                </a:lnTo>
                <a:lnTo>
                  <a:pt x="0" y="3829732"/>
                </a:lnTo>
                <a:lnTo>
                  <a:pt x="0" y="0"/>
                </a:lnTo>
                <a:close/>
              </a:path>
            </a:pathLst>
          </a:custGeom>
          <a:blipFill>
            <a:blip r:embed="rId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1474</Words>
  <Application>Microsoft Office PowerPoint</Application>
  <PresentationFormat>Custom</PresentationFormat>
  <Paragraphs>181</Paragraphs>
  <Slides>16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Anton</vt:lpstr>
      <vt:lpstr>Cooper BT Bold</vt:lpstr>
      <vt:lpstr>Calibri</vt:lpstr>
      <vt:lpstr>Canva Sans Bold</vt:lpstr>
      <vt:lpstr>Cooper BT Light</vt:lpstr>
      <vt:lpstr>Nunito Bold</vt:lpstr>
      <vt:lpstr>Nunito</vt:lpstr>
      <vt:lpstr>Roboto Bold</vt:lpstr>
      <vt:lpstr>DM Serif Display</vt:lpstr>
      <vt:lpstr>Canva Sans</vt:lpstr>
      <vt:lpstr>Roboto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Generated PicStory</dc:title>
  <cp:lastModifiedBy>Admin</cp:lastModifiedBy>
  <cp:revision>3</cp:revision>
  <dcterms:created xsi:type="dcterms:W3CDTF">2006-08-16T00:00:00Z</dcterms:created>
  <dcterms:modified xsi:type="dcterms:W3CDTF">2025-03-31T17:42:33Z</dcterms:modified>
  <dc:identifier>DAGjNaMOnBE</dc:identifier>
</cp:coreProperties>
</file>

<file path=docProps/thumbnail.jpeg>
</file>